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  <p:sldMasterId id="2147483672" r:id="rId4"/>
    <p:sldMasterId id="2147483684" r:id="rId5"/>
  </p:sldMasterIdLst>
  <p:notesMasterIdLst>
    <p:notesMasterId r:id="rId8"/>
  </p:notesMasterIdLst>
  <p:handoutMasterIdLst>
    <p:handoutMasterId r:id="rId36"/>
  </p:handoutMasterIdLst>
  <p:sldIdLst>
    <p:sldId id="292" r:id="rId6"/>
    <p:sldId id="300" r:id="rId7"/>
    <p:sldId id="320" r:id="rId9"/>
    <p:sldId id="323" r:id="rId10"/>
    <p:sldId id="325" r:id="rId11"/>
    <p:sldId id="321" r:id="rId12"/>
    <p:sldId id="324" r:id="rId13"/>
    <p:sldId id="322" r:id="rId14"/>
    <p:sldId id="344" r:id="rId15"/>
    <p:sldId id="358" r:id="rId16"/>
    <p:sldId id="346" r:id="rId17"/>
    <p:sldId id="347" r:id="rId18"/>
    <p:sldId id="348" r:id="rId19"/>
    <p:sldId id="349" r:id="rId20"/>
    <p:sldId id="350" r:id="rId21"/>
    <p:sldId id="351" r:id="rId22"/>
    <p:sldId id="352" r:id="rId23"/>
    <p:sldId id="353" r:id="rId24"/>
    <p:sldId id="354" r:id="rId25"/>
    <p:sldId id="355" r:id="rId26"/>
    <p:sldId id="356" r:id="rId27"/>
    <p:sldId id="357" r:id="rId28"/>
    <p:sldId id="345" r:id="rId29"/>
    <p:sldId id="327" r:id="rId30"/>
    <p:sldId id="302" r:id="rId31"/>
    <p:sldId id="329" r:id="rId32"/>
    <p:sldId id="330" r:id="rId33"/>
    <p:sldId id="331" r:id="rId34"/>
    <p:sldId id="317" r:id="rId35"/>
  </p:sldIdLst>
  <p:sldSz cx="9144000" cy="6858000" type="screen4x3"/>
  <p:notesSz cx="6858000" cy="9144000"/>
  <p:custDataLst>
    <p:tags r:id="rId40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anose="020B0604020202020204" pitchFamily="34" charset="0"/>
        <a:ea typeface="楷体_GB2312" panose="02010609030101010101" pitchFamily="49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anose="020B0604020202020204" pitchFamily="34" charset="0"/>
        <a:ea typeface="楷体_GB2312" panose="02010609030101010101" pitchFamily="49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anose="020B0604020202020204" pitchFamily="34" charset="0"/>
        <a:ea typeface="楷体_GB2312" panose="02010609030101010101" pitchFamily="49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anose="020B0604020202020204" pitchFamily="34" charset="0"/>
        <a:ea typeface="楷体_GB2312" panose="02010609030101010101" pitchFamily="49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anose="020B0604020202020204" pitchFamily="34" charset="0"/>
        <a:ea typeface="楷体_GB2312" panose="02010609030101010101" pitchFamily="49" charset="-122"/>
        <a:cs typeface="+mn-cs"/>
      </a:defRPr>
    </a:lvl5pPr>
    <a:lvl6pPr marL="2286000" algn="l" defTabSz="914400" rtl="0" eaLnBrk="1" latinLnBrk="0" hangingPunct="1">
      <a:defRPr sz="2000" kern="1200">
        <a:solidFill>
          <a:schemeClr val="tx1"/>
        </a:solidFill>
        <a:latin typeface="Arial" panose="020B0604020202020204" pitchFamily="34" charset="0"/>
        <a:ea typeface="楷体_GB2312" panose="02010609030101010101" pitchFamily="49" charset="-122"/>
        <a:cs typeface="+mn-cs"/>
      </a:defRPr>
    </a:lvl6pPr>
    <a:lvl7pPr marL="2743200" algn="l" defTabSz="914400" rtl="0" eaLnBrk="1" latinLnBrk="0" hangingPunct="1">
      <a:defRPr sz="2000" kern="1200">
        <a:solidFill>
          <a:schemeClr val="tx1"/>
        </a:solidFill>
        <a:latin typeface="Arial" panose="020B0604020202020204" pitchFamily="34" charset="0"/>
        <a:ea typeface="楷体_GB2312" panose="02010609030101010101" pitchFamily="49" charset="-122"/>
        <a:cs typeface="+mn-cs"/>
      </a:defRPr>
    </a:lvl7pPr>
    <a:lvl8pPr marL="3200400" algn="l" defTabSz="914400" rtl="0" eaLnBrk="1" latinLnBrk="0" hangingPunct="1">
      <a:defRPr sz="2000" kern="1200">
        <a:solidFill>
          <a:schemeClr val="tx1"/>
        </a:solidFill>
        <a:latin typeface="Arial" panose="020B0604020202020204" pitchFamily="34" charset="0"/>
        <a:ea typeface="楷体_GB2312" panose="02010609030101010101" pitchFamily="49" charset="-122"/>
        <a:cs typeface="+mn-cs"/>
      </a:defRPr>
    </a:lvl8pPr>
    <a:lvl9pPr marL="3657600" algn="l" defTabSz="914400" rtl="0" eaLnBrk="1" latinLnBrk="0" hangingPunct="1">
      <a:defRPr sz="2000" kern="1200">
        <a:solidFill>
          <a:schemeClr val="tx1"/>
        </a:solidFill>
        <a:latin typeface="Arial" panose="020B0604020202020204" pitchFamily="34" charset="0"/>
        <a:ea typeface="楷体_GB2312" panose="02010609030101010101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7619"/>
    <a:srgbClr val="CC3300"/>
    <a:srgbClr val="FF0000"/>
    <a:srgbClr val="990000"/>
    <a:srgbClr val="CF8313"/>
    <a:srgbClr val="FF6600"/>
    <a:srgbClr val="FF3300"/>
    <a:srgbClr val="FFFF6B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289" autoAdjust="0"/>
    <p:restoredTop sz="91313" autoAdjust="0"/>
  </p:normalViewPr>
  <p:slideViewPr>
    <p:cSldViewPr snapToGrid="0">
      <p:cViewPr>
        <p:scale>
          <a:sx n="91" d="100"/>
          <a:sy n="91" d="100"/>
        </p:scale>
        <p:origin x="-2214" y="-3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33" d="100"/>
        <a:sy n="33" d="100"/>
      </p:scale>
      <p:origin x="0" y="0"/>
    </p:cViewPr>
  </p:sorterViewPr>
  <p:notesViewPr>
    <p:cSldViewPr snapToGrid="0">
      <p:cViewPr>
        <p:scale>
          <a:sx n="75" d="100"/>
          <a:sy n="75" d="100"/>
        </p:scale>
        <p:origin x="-2172" y="55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3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2.xml"/><Relationship Id="rId6" Type="http://schemas.openxmlformats.org/officeDocument/2006/relationships/slide" Target="slides/slide1.xml"/><Relationship Id="rId5" Type="http://schemas.openxmlformats.org/officeDocument/2006/relationships/slideMaster" Target="slideMasters/slideMaster4.xml"/><Relationship Id="rId40" Type="http://schemas.openxmlformats.org/officeDocument/2006/relationships/tags" Target="tags/tag1.xml"/><Relationship Id="rId4" Type="http://schemas.openxmlformats.org/officeDocument/2006/relationships/slideMaster" Target="slideMasters/slideMaster3.xml"/><Relationship Id="rId39" Type="http://schemas.openxmlformats.org/officeDocument/2006/relationships/tableStyles" Target="tableStyles.xml"/><Relationship Id="rId38" Type="http://schemas.openxmlformats.org/officeDocument/2006/relationships/viewProps" Target="viewProps.xml"/><Relationship Id="rId37" Type="http://schemas.openxmlformats.org/officeDocument/2006/relationships/presProps" Target="presProps.xml"/><Relationship Id="rId36" Type="http://schemas.openxmlformats.org/officeDocument/2006/relationships/handoutMaster" Target="handoutMasters/handoutMaster1.xml"/><Relationship Id="rId35" Type="http://schemas.openxmlformats.org/officeDocument/2006/relationships/slide" Target="slides/slide29.xml"/><Relationship Id="rId34" Type="http://schemas.openxmlformats.org/officeDocument/2006/relationships/slide" Target="slides/slide28.xml"/><Relationship Id="rId33" Type="http://schemas.openxmlformats.org/officeDocument/2006/relationships/slide" Target="slides/slide27.xml"/><Relationship Id="rId32" Type="http://schemas.openxmlformats.org/officeDocument/2006/relationships/slide" Target="slides/slide26.xml"/><Relationship Id="rId31" Type="http://schemas.openxmlformats.org/officeDocument/2006/relationships/slide" Target="slides/slide25.xml"/><Relationship Id="rId30" Type="http://schemas.openxmlformats.org/officeDocument/2006/relationships/slide" Target="slides/slide24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3.xml"/><Relationship Id="rId28" Type="http://schemas.openxmlformats.org/officeDocument/2006/relationships/slide" Target="slides/slide22.xml"/><Relationship Id="rId27" Type="http://schemas.openxmlformats.org/officeDocument/2006/relationships/slide" Target="slides/slide21.xml"/><Relationship Id="rId26" Type="http://schemas.openxmlformats.org/officeDocument/2006/relationships/slide" Target="slides/slide20.xml"/><Relationship Id="rId25" Type="http://schemas.openxmlformats.org/officeDocument/2006/relationships/slide" Target="slides/slide19.xml"/><Relationship Id="rId24" Type="http://schemas.openxmlformats.org/officeDocument/2006/relationships/slide" Target="slides/slide18.xml"/><Relationship Id="rId23" Type="http://schemas.openxmlformats.org/officeDocument/2006/relationships/slide" Target="slides/slide17.xml"/><Relationship Id="rId22" Type="http://schemas.openxmlformats.org/officeDocument/2006/relationships/slide" Target="slides/slide16.xml"/><Relationship Id="rId21" Type="http://schemas.openxmlformats.org/officeDocument/2006/relationships/slide" Target="slides/slide15.xml"/><Relationship Id="rId20" Type="http://schemas.openxmlformats.org/officeDocument/2006/relationships/slide" Target="slides/slide14.xml"/><Relationship Id="rId2" Type="http://schemas.openxmlformats.org/officeDocument/2006/relationships/theme" Target="theme/theme1.xml"/><Relationship Id="rId19" Type="http://schemas.openxmlformats.org/officeDocument/2006/relationships/slide" Target="slides/slide13.xml"/><Relationship Id="rId18" Type="http://schemas.openxmlformats.org/officeDocument/2006/relationships/slide" Target="slides/slide12.xml"/><Relationship Id="rId17" Type="http://schemas.openxmlformats.org/officeDocument/2006/relationships/slide" Target="slides/slide11.xml"/><Relationship Id="rId16" Type="http://schemas.openxmlformats.org/officeDocument/2006/relationships/slide" Target="slides/slide10.xml"/><Relationship Id="rId15" Type="http://schemas.openxmlformats.org/officeDocument/2006/relationships/slide" Target="slides/slide9.xml"/><Relationship Id="rId14" Type="http://schemas.openxmlformats.org/officeDocument/2006/relationships/slide" Target="slides/slide8.xml"/><Relationship Id="rId13" Type="http://schemas.openxmlformats.org/officeDocument/2006/relationships/slide" Target="slides/slide7.xml"/><Relationship Id="rId12" Type="http://schemas.openxmlformats.org/officeDocument/2006/relationships/slide" Target="slides/slide6.xml"/><Relationship Id="rId11" Type="http://schemas.openxmlformats.org/officeDocument/2006/relationships/slide" Target="slides/slide5.xml"/><Relationship Id="rId10" Type="http://schemas.openxmlformats.org/officeDocument/2006/relationships/slide" Target="slides/slide4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200"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200"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48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229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 smtClean="0"/>
          </a:p>
        </p:txBody>
      </p:sp>
      <p:sp>
        <p:nvSpPr>
          <p:cNvPr id="1229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>
              <a:defRPr sz="1200"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229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D0D42935-733E-41D2-B0F5-977DCE58DD4B}" type="slidenum">
              <a:rPr lang="en-US" altLang="zh-CN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/>
            <a:fld id="{95AB530B-1A00-4BE8-8BAC-C7250DF13D92}" type="slidenum">
              <a:rPr lang="en-US" altLang="zh-CN" sz="1200" smtClean="0">
                <a:solidFill>
                  <a:prstClr val="black"/>
                </a:solidFill>
                <a:ea typeface="宋体" panose="02010600030101010101" pitchFamily="2" charset="-122"/>
              </a:rPr>
            </a:fld>
            <a:endParaRPr lang="en-US" altLang="zh-CN" sz="1200" smtClean="0">
              <a:solidFill>
                <a:prstClr val="black"/>
              </a:solidFill>
              <a:ea typeface="宋体" panose="02010600030101010101" pitchFamily="2" charset="-122"/>
            </a:endParaRPr>
          </a:p>
        </p:txBody>
      </p:sp>
      <p:sp>
        <p:nvSpPr>
          <p:cNvPr id="389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38916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CN" altLang="en-US" smtClean="0"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6460A2-FACC-40D1-B318-1FB40D396F05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http://www.xuexidajun.com/a/lingxiufengcai/2015/0903/5191.html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6460A2-FACC-40D1-B318-1FB40D396F05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http://www.rmlt.com.cn/2016/0308/419677.shtml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6460A2-FACC-40D1-B318-1FB40D396F05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6460A2-FACC-40D1-B318-1FB40D396F05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6460A2-FACC-40D1-B318-1FB40D396F05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6460A2-FACC-40D1-B318-1FB40D396F05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/>
            <a:fld id="{95AB530B-1A00-4BE8-8BAC-C7250DF13D92}" type="slidenum">
              <a:rPr lang="en-US" altLang="zh-CN" sz="1200" smtClean="0">
                <a:solidFill>
                  <a:prstClr val="black"/>
                </a:solidFill>
                <a:ea typeface="宋体" panose="02010600030101010101" pitchFamily="2" charset="-122"/>
              </a:rPr>
            </a:fld>
            <a:endParaRPr lang="en-US" altLang="zh-CN" sz="1200" smtClean="0">
              <a:solidFill>
                <a:prstClr val="black"/>
              </a:solidFill>
              <a:ea typeface="宋体" panose="02010600030101010101" pitchFamily="2" charset="-122"/>
            </a:endParaRPr>
          </a:p>
        </p:txBody>
      </p:sp>
      <p:sp>
        <p:nvSpPr>
          <p:cNvPr id="389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38916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CN" altLang="en-US" smtClean="0"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/>
            <a:fld id="{95AB530B-1A00-4BE8-8BAC-C7250DF13D92}" type="slidenum">
              <a:rPr lang="en-US" altLang="zh-CN" sz="1200" smtClean="0">
                <a:solidFill>
                  <a:prstClr val="black"/>
                </a:solidFill>
                <a:ea typeface="宋体" panose="02010600030101010101" pitchFamily="2" charset="-122"/>
              </a:rPr>
            </a:fld>
            <a:endParaRPr lang="en-US" altLang="zh-CN" sz="1200" smtClean="0">
              <a:solidFill>
                <a:prstClr val="black"/>
              </a:solidFill>
              <a:ea typeface="宋体" panose="02010600030101010101" pitchFamily="2" charset="-122"/>
            </a:endParaRPr>
          </a:p>
        </p:txBody>
      </p:sp>
      <p:sp>
        <p:nvSpPr>
          <p:cNvPr id="389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38916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CN" altLang="en-US" smtClean="0"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/>
            <a:fld id="{95AB530B-1A00-4BE8-8BAC-C7250DF13D92}" type="slidenum">
              <a:rPr lang="en-US" altLang="zh-CN" sz="1200" smtClean="0">
                <a:solidFill>
                  <a:prstClr val="black"/>
                </a:solidFill>
                <a:ea typeface="宋体" panose="02010600030101010101" pitchFamily="2" charset="-122"/>
              </a:rPr>
            </a:fld>
            <a:endParaRPr lang="en-US" altLang="zh-CN" sz="1200" smtClean="0">
              <a:solidFill>
                <a:prstClr val="black"/>
              </a:solidFill>
              <a:ea typeface="宋体" panose="02010600030101010101" pitchFamily="2" charset="-122"/>
            </a:endParaRPr>
          </a:p>
        </p:txBody>
      </p:sp>
      <p:sp>
        <p:nvSpPr>
          <p:cNvPr id="389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38916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CN" altLang="en-US" dirty="0" smtClean="0"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/>
            <a:fld id="{95AB530B-1A00-4BE8-8BAC-C7250DF13D92}" type="slidenum">
              <a:rPr lang="en-US" altLang="zh-CN" sz="1200" smtClean="0">
                <a:solidFill>
                  <a:prstClr val="black"/>
                </a:solidFill>
                <a:ea typeface="宋体" panose="02010600030101010101" pitchFamily="2" charset="-122"/>
              </a:rPr>
            </a:fld>
            <a:endParaRPr lang="en-US" altLang="zh-CN" sz="1200" smtClean="0">
              <a:solidFill>
                <a:prstClr val="black"/>
              </a:solidFill>
              <a:ea typeface="宋体" panose="02010600030101010101" pitchFamily="2" charset="-122"/>
            </a:endParaRPr>
          </a:p>
        </p:txBody>
      </p:sp>
      <p:sp>
        <p:nvSpPr>
          <p:cNvPr id="389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38916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CN" altLang="en-US" smtClean="0"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/>
            <a:fld id="{95AB530B-1A00-4BE8-8BAC-C7250DF13D92}" type="slidenum">
              <a:rPr lang="en-US" altLang="zh-CN" sz="1200" smtClean="0">
                <a:solidFill>
                  <a:prstClr val="black"/>
                </a:solidFill>
                <a:ea typeface="宋体" panose="02010600030101010101" pitchFamily="2" charset="-122"/>
              </a:rPr>
            </a:fld>
            <a:endParaRPr lang="en-US" altLang="zh-CN" sz="1200" smtClean="0">
              <a:solidFill>
                <a:prstClr val="black"/>
              </a:solidFill>
              <a:ea typeface="宋体" panose="02010600030101010101" pitchFamily="2" charset="-122"/>
            </a:endParaRPr>
          </a:p>
        </p:txBody>
      </p:sp>
      <p:sp>
        <p:nvSpPr>
          <p:cNvPr id="389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38916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CN" altLang="en-US" smtClean="0"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/>
            <a:fld id="{95AB530B-1A00-4BE8-8BAC-C7250DF13D92}" type="slidenum">
              <a:rPr lang="en-US" altLang="zh-CN" sz="1200" smtClean="0">
                <a:solidFill>
                  <a:prstClr val="black"/>
                </a:solidFill>
                <a:ea typeface="宋体" panose="02010600030101010101" pitchFamily="2" charset="-122"/>
              </a:rPr>
            </a:fld>
            <a:endParaRPr lang="en-US" altLang="zh-CN" sz="1200" smtClean="0">
              <a:solidFill>
                <a:prstClr val="black"/>
              </a:solidFill>
              <a:ea typeface="宋体" panose="02010600030101010101" pitchFamily="2" charset="-122"/>
            </a:endParaRPr>
          </a:p>
        </p:txBody>
      </p:sp>
      <p:sp>
        <p:nvSpPr>
          <p:cNvPr id="389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38916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CN" altLang="en-US" smtClean="0"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/>
            <a:fld id="{95AB530B-1A00-4BE8-8BAC-C7250DF13D92}" type="slidenum">
              <a:rPr lang="en-US" altLang="zh-CN" sz="1200" smtClean="0">
                <a:solidFill>
                  <a:prstClr val="black"/>
                </a:solidFill>
                <a:ea typeface="宋体" panose="02010600030101010101" pitchFamily="2" charset="-122"/>
              </a:rPr>
            </a:fld>
            <a:endParaRPr lang="en-US" altLang="zh-CN" sz="1200" smtClean="0">
              <a:solidFill>
                <a:prstClr val="black"/>
              </a:solidFill>
              <a:ea typeface="宋体" panose="02010600030101010101" pitchFamily="2" charset="-122"/>
            </a:endParaRPr>
          </a:p>
        </p:txBody>
      </p:sp>
      <p:sp>
        <p:nvSpPr>
          <p:cNvPr id="389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38916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CN" altLang="en-US" smtClean="0"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433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434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fld id="{E24B00CA-4804-403F-BEB5-9D54C8135BBF}" type="slidenum">
              <a:rPr lang="zh-CN" altLang="en-US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http://cpc.people.com.cn/GB/64093/64099/10960909.html</a:t>
            </a:r>
            <a:endParaRPr lang="en-US" altLang="zh-CN" dirty="0" smtClean="0"/>
          </a:p>
          <a:p>
            <a:r>
              <a:rPr lang="en-US" altLang="zh-CN" dirty="0" smtClean="0"/>
              <a:t>http://theory.people.com.cn/n/2015/0116/c40531-26398601.html</a:t>
            </a:r>
            <a:endParaRPr lang="en-US" altLang="zh-CN" dirty="0" smtClean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dirty="0" smtClean="0"/>
              <a:t>习主席强调：“党委书记要善于当好班长，带好队伍，要带头执行民主集中制，在各方面以身作则，发挥好表率作用。”</a:t>
            </a:r>
            <a:endParaRPr lang="zh-CN" altLang="en-US" dirty="0" smtClean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6460A2-FACC-40D1-B318-1FB40D396F05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http://cpc.people.com.cn/GB/64093/64099/10960909.html</a:t>
            </a:r>
            <a:endParaRPr lang="en-US" altLang="zh-CN" dirty="0" smtClean="0"/>
          </a:p>
          <a:p>
            <a:r>
              <a:rPr lang="en-US" altLang="zh-CN" dirty="0" smtClean="0"/>
              <a:t>http://theory.people.com.cn/n/2015/0116/c40531-26398601.html</a:t>
            </a:r>
            <a:endParaRPr lang="en-US" altLang="zh-CN" dirty="0" smtClean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dirty="0" smtClean="0"/>
              <a:t>习主席强调：“党委书记要善于当好班长，带好队伍，要带头执行民主集中制，在各方面以身作则，发挥好表率作用。”</a:t>
            </a:r>
            <a:endParaRPr lang="zh-CN" altLang="en-US" dirty="0" smtClean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6460A2-FACC-40D1-B318-1FB40D396F05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http://news.cnr.cn/native/gd/20160227/t20160227_521490386.shtml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6460A2-FACC-40D1-B318-1FB40D396F05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6460A2-FACC-40D1-B318-1FB40D396F05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6460A2-FACC-40D1-B318-1FB40D396F05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http://theory.people.com.cn/n1/2016/0307/c49154-28177870.html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6460A2-FACC-40D1-B318-1FB40D396F05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6460A2-FACC-40D1-B318-1FB40D396F05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CA1DB08-E53A-4187-BF85-2B37AF5FA66C}" type="datetime1">
              <a:rPr lang="zh-CN" altLang="en-US">
                <a:solidFill>
                  <a:srgbClr val="000000"/>
                </a:solidFill>
              </a:rPr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44A7C6E-7C30-42B3-AF4D-D1C570CF1E18}" type="slidenum">
              <a:rPr lang="zh-CN" altLang="en-US">
                <a:solidFill>
                  <a:srgbClr val="000000"/>
                </a:solidFill>
              </a:rPr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CA1DB08-E53A-4187-BF85-2B37AF5FA66C}" type="datetime1">
              <a:rPr lang="zh-CN" altLang="en-US">
                <a:solidFill>
                  <a:srgbClr val="000000"/>
                </a:solidFill>
              </a:rPr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836139E-8DB7-4EDE-B314-C25AE21F2E2F}" type="slidenum">
              <a:rPr lang="zh-CN" altLang="en-US">
                <a:solidFill>
                  <a:srgbClr val="000000"/>
                </a:solidFill>
              </a:rPr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CA1DB08-E53A-4187-BF85-2B37AF5FA66C}" type="datetime1">
              <a:rPr lang="zh-CN" altLang="en-US">
                <a:solidFill>
                  <a:srgbClr val="000000"/>
                </a:solidFill>
              </a:rPr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96D2998-0A41-46BB-9399-7D95BE63E399}" type="slidenum">
              <a:rPr lang="zh-CN" altLang="en-US">
                <a:solidFill>
                  <a:srgbClr val="000000"/>
                </a:solidFill>
              </a:rPr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421F6C-EBC0-4D10-B739-8ED2D5B3F2E9}" type="datetimeFigureOut">
              <a:rPr lang="en-US" altLang="zh-CN">
                <a:solidFill>
                  <a:srgbClr val="000000"/>
                </a:solidFill>
              </a:rPr>
            </a:fld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1F5136-7ADA-4150-9B9E-BB5C890D5AB0}" type="slidenum">
              <a:rPr lang="en-US" altLang="zh-CN">
                <a:solidFill>
                  <a:srgbClr val="000000"/>
                </a:solidFill>
              </a:rPr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3631ED-DC65-4EE2-8910-A38290BA48B9}" type="datetimeFigureOut">
              <a:rPr lang="en-US" altLang="zh-CN">
                <a:solidFill>
                  <a:srgbClr val="000000"/>
                </a:solidFill>
              </a:rPr>
            </a:fld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E00CE7-9367-44F0-B7F6-4544F56B69F3}" type="slidenum">
              <a:rPr lang="en-US" altLang="zh-CN">
                <a:solidFill>
                  <a:srgbClr val="000000"/>
                </a:solidFill>
              </a:rPr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92DEBC-F681-4F4D-892F-2B2F50DA3619}" type="datetimeFigureOut">
              <a:rPr lang="en-US" altLang="zh-CN">
                <a:solidFill>
                  <a:srgbClr val="000000"/>
                </a:solidFill>
              </a:rPr>
            </a:fld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25CA34-999E-4662-AED4-E21F1C3F26E1}" type="slidenum">
              <a:rPr lang="en-US" altLang="zh-CN">
                <a:solidFill>
                  <a:srgbClr val="000000"/>
                </a:solidFill>
              </a:rPr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A43519-F819-4FA9-B882-D86AA5B74736}" type="datetimeFigureOut">
              <a:rPr lang="en-US" altLang="zh-CN">
                <a:solidFill>
                  <a:srgbClr val="000000"/>
                </a:solidFill>
              </a:rPr>
            </a:fld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62C8EC-41E7-4718-A50F-13FE406BE9B2}" type="slidenum">
              <a:rPr lang="en-US" altLang="zh-CN">
                <a:solidFill>
                  <a:srgbClr val="000000"/>
                </a:solidFill>
              </a:rPr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D2B2B0-5CAE-4471-BE00-C4E5202922C5}" type="datetimeFigureOut">
              <a:rPr lang="en-US" altLang="zh-CN">
                <a:solidFill>
                  <a:srgbClr val="000000"/>
                </a:solidFill>
              </a:rPr>
            </a:fld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C29E40-F0F2-4F5E-BF36-71DB07CABD39}" type="slidenum">
              <a:rPr lang="en-US" altLang="zh-CN">
                <a:solidFill>
                  <a:srgbClr val="000000"/>
                </a:solidFill>
              </a:rPr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4158D0-2EDD-4451-8C33-B03E98AA475F}" type="datetimeFigureOut">
              <a:rPr lang="en-US" altLang="zh-CN">
                <a:solidFill>
                  <a:srgbClr val="000000"/>
                </a:solidFill>
              </a:rPr>
            </a:fld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576193-085B-4817-9965-5D27D0AD977B}" type="slidenum">
              <a:rPr lang="en-US" altLang="zh-CN">
                <a:solidFill>
                  <a:srgbClr val="000000"/>
                </a:solidFill>
              </a:rPr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CC56D5-3558-4636-96C0-5C87BB33F6C8}" type="datetimeFigureOut">
              <a:rPr lang="en-US" altLang="zh-CN">
                <a:solidFill>
                  <a:srgbClr val="000000"/>
                </a:solidFill>
              </a:rPr>
            </a:fld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238175-8E09-42E7-BE7C-F7B8DCA13FFB}" type="slidenum">
              <a:rPr lang="en-US" altLang="zh-CN">
                <a:solidFill>
                  <a:srgbClr val="000000"/>
                </a:solidFill>
              </a:rPr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D7D4C6-F89D-4044-A83F-1E8366220A81}" type="datetimeFigureOut">
              <a:rPr lang="en-US" altLang="zh-CN">
                <a:solidFill>
                  <a:srgbClr val="000000"/>
                </a:solidFill>
              </a:rPr>
            </a:fld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8B6744-9BC2-42A6-A988-2EDDADBC85FC}" type="slidenum">
              <a:rPr lang="en-US" altLang="zh-CN">
                <a:solidFill>
                  <a:srgbClr val="000000"/>
                </a:solidFill>
              </a:rPr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CA1DB08-E53A-4187-BF85-2B37AF5FA66C}" type="datetime1">
              <a:rPr lang="zh-CN" altLang="en-US">
                <a:solidFill>
                  <a:srgbClr val="000000"/>
                </a:solidFill>
              </a:rPr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544C48D-52A1-4C39-8BFF-7336EDF2906F}" type="slidenum">
              <a:rPr lang="zh-CN" altLang="en-US">
                <a:solidFill>
                  <a:srgbClr val="000000"/>
                </a:solidFill>
              </a:rPr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09A7A8-0F3E-46E0-9D19-776E16D2A16B}" type="datetimeFigureOut">
              <a:rPr lang="en-US" altLang="zh-CN">
                <a:solidFill>
                  <a:srgbClr val="000000"/>
                </a:solidFill>
              </a:rPr>
            </a:fld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1B254D-CB6E-4C9F-84C2-3548C49883B8}" type="slidenum">
              <a:rPr lang="en-US" altLang="zh-CN">
                <a:solidFill>
                  <a:srgbClr val="000000"/>
                </a:solidFill>
              </a:rPr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671EAD-2AED-4D48-B4F7-392F2FC8410F}" type="datetimeFigureOut">
              <a:rPr lang="en-US" altLang="zh-CN">
                <a:solidFill>
                  <a:srgbClr val="000000"/>
                </a:solidFill>
              </a:rPr>
            </a:fld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E9E188-8041-4086-AD74-294FA9C71F7A}" type="slidenum">
              <a:rPr lang="en-US" altLang="zh-CN">
                <a:solidFill>
                  <a:srgbClr val="000000"/>
                </a:solidFill>
              </a:rPr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A23DBA-E92C-425E-86CB-619775097355}" type="datetimeFigureOut">
              <a:rPr lang="en-US" altLang="zh-CN">
                <a:solidFill>
                  <a:srgbClr val="000000"/>
                </a:solidFill>
              </a:rPr>
            </a:fld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F5C67B-1EFA-4E59-8566-F491489A585A}" type="slidenum">
              <a:rPr lang="en-US" altLang="zh-CN">
                <a:solidFill>
                  <a:srgbClr val="000000"/>
                </a:solidFill>
              </a:rPr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43116E-2A7F-4246-B7B1-98222BC608DC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D7198A-60EA-4759-A8F2-06810B8ED596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6" descr="14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矩形 4"/>
          <p:cNvSpPr/>
          <p:nvPr userDrawn="1"/>
        </p:nvSpPr>
        <p:spPr>
          <a:xfrm>
            <a:off x="71438" y="71438"/>
            <a:ext cx="9001125" cy="712787"/>
          </a:xfrm>
          <a:prstGeom prst="rect">
            <a:avLst/>
          </a:prstGeom>
          <a:gradFill flip="none" rotWithShape="1">
            <a:gsLst>
              <a:gs pos="0">
                <a:srgbClr val="500000"/>
              </a:gs>
              <a:gs pos="100000">
                <a:srgbClr val="FF0000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800">
              <a:solidFill>
                <a:prstClr val="white"/>
              </a:solidFill>
            </a:endParaRPr>
          </a:p>
        </p:txBody>
      </p:sp>
      <p:pic>
        <p:nvPicPr>
          <p:cNvPr id="6" name="图片 8" descr="LOGO白副本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" y="182563"/>
            <a:ext cx="1420813" cy="657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矩形 6"/>
          <p:cNvSpPr/>
          <p:nvPr userDrawn="1"/>
        </p:nvSpPr>
        <p:spPr>
          <a:xfrm>
            <a:off x="71438" y="6572250"/>
            <a:ext cx="9001125" cy="214313"/>
          </a:xfrm>
          <a:prstGeom prst="rect">
            <a:avLst/>
          </a:prstGeom>
          <a:gradFill flip="none" rotWithShape="1">
            <a:gsLst>
              <a:gs pos="0">
                <a:srgbClr val="500000"/>
              </a:gs>
              <a:gs pos="100000">
                <a:srgbClr val="FF0000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800">
              <a:solidFill>
                <a:prstClr val="white"/>
              </a:solidFill>
            </a:endParaRPr>
          </a:p>
        </p:txBody>
      </p:sp>
      <p:pic>
        <p:nvPicPr>
          <p:cNvPr id="8" name="图片 10" descr="13.png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2838" y="5653088"/>
            <a:ext cx="2951162" cy="1579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图片 8" descr="字1.png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2011363" y="285750"/>
            <a:ext cx="2735262" cy="42068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10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93CA97-3DAA-41E9-ACA6-ED1A371ACDD6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1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2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01C27D-853A-4CED-A411-28C3ED952C47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DFB752-32B2-4A71-A311-4F798E886248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3C72AE-C4A6-4B2D-A8A6-AC2757072216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7EA410-BF38-421E-8241-9FDE116AAC1B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5A447E-4890-4082-8A8F-8D45B61C120D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12DEEA-B6A0-406F-A043-371A0078DCF0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C8C460-80F7-4063-9BB7-7EA2435836B1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FFC146-6435-42EF-B6C5-7C8A97C7000B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0ECEC1-F8E0-40CD-9504-8CB88BFDF460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78A3C6-4292-4482-A8A8-9246AF4A3CA5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3A3F9F-9DE9-4338-AD8F-F3F036FA28F8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CA1DB08-E53A-4187-BF85-2B37AF5FA66C}" type="datetime1">
              <a:rPr lang="zh-CN" altLang="en-US">
                <a:solidFill>
                  <a:srgbClr val="000000"/>
                </a:solidFill>
              </a:rPr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2B7BA80-00F1-4534-9C90-E44E79651B68}" type="slidenum">
              <a:rPr lang="zh-CN" altLang="en-US">
                <a:solidFill>
                  <a:srgbClr val="000000"/>
                </a:solidFill>
              </a:rPr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0EBCA7-3B8F-4822-BD88-0270F8879402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E9ED96-6259-4797-8965-81DD003D2E14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945CCE-7C47-4912-82F0-6BE43CBEE025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B89E0A-2384-48C9-B921-D438C16E85D7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8638FB-96F6-4E35-B91D-F4B66D977952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424FCD-0ABE-43BB-A736-9FA828C6219E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DEC5D8-2DD8-4F37-B7F1-34D66DFB1F94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D19439-2745-4B64-8476-FFAF2D68CD6F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87922D-8E82-496B-A5F8-D583167B309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713AF-3E52-4174-AD71-8E9B1150BC57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7" name="图片 6" descr="1.png"/>
          <p:cNvPicPr>
            <a:picLocks noChangeAspect="1"/>
          </p:cNvPicPr>
          <p:nvPr userDrawn="1"/>
        </p:nvPicPr>
        <p:blipFill>
          <a:blip r:embed="rId2" cstate="print"/>
          <a:srcRect t="2294" r="71875" b="65651"/>
          <a:stretch>
            <a:fillRect/>
          </a:stretch>
        </p:blipFill>
        <p:spPr>
          <a:xfrm>
            <a:off x="-26126" y="0"/>
            <a:ext cx="2571736" cy="1643051"/>
          </a:xfrm>
          <a:prstGeom prst="rect">
            <a:avLst/>
          </a:prstGeom>
        </p:spPr>
      </p:pic>
      <p:pic>
        <p:nvPicPr>
          <p:cNvPr id="8" name="Picture 3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34100" y="0"/>
            <a:ext cx="3009900" cy="1381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" name="图片 8" descr="1.png"/>
          <p:cNvPicPr>
            <a:picLocks noChangeAspect="1"/>
          </p:cNvPicPr>
          <p:nvPr userDrawn="1"/>
        </p:nvPicPr>
        <p:blipFill>
          <a:blip r:embed="rId2" cstate="print"/>
          <a:srcRect t="73694"/>
          <a:stretch>
            <a:fillRect/>
          </a:stretch>
        </p:blipFill>
        <p:spPr>
          <a:xfrm>
            <a:off x="0" y="5518667"/>
            <a:ext cx="9144000" cy="134837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87922D-8E82-496B-A5F8-D583167B309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713AF-3E52-4174-AD71-8E9B1150BC57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87922D-8E82-496B-A5F8-D583167B309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713AF-3E52-4174-AD71-8E9B1150BC57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87922D-8E82-496B-A5F8-D583167B309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713AF-3E52-4174-AD71-8E9B1150BC57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CA1DB08-E53A-4187-BF85-2B37AF5FA66C}" type="datetime1">
              <a:rPr lang="zh-CN" altLang="en-US">
                <a:solidFill>
                  <a:srgbClr val="000000"/>
                </a:solidFill>
              </a:rPr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D1EC529-2B8A-4FCF-BCE4-C78998E3F57B}" type="slidenum">
              <a:rPr lang="zh-CN" altLang="en-US">
                <a:solidFill>
                  <a:srgbClr val="000000"/>
                </a:solidFill>
              </a:rPr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87922D-8E82-496B-A5F8-D583167B309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713AF-3E52-4174-AD71-8E9B1150BC57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87922D-8E82-496B-A5F8-D583167B309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713AF-3E52-4174-AD71-8E9B1150BC57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87922D-8E82-496B-A5F8-D583167B309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713AF-3E52-4174-AD71-8E9B1150BC57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87922D-8E82-496B-A5F8-D583167B309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713AF-3E52-4174-AD71-8E9B1150BC57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Sp="0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 descr="1158482_road_blur"/>
          <p:cNvSpPr>
            <a:spLocks noChangeArrowheads="1"/>
          </p:cNvSpPr>
          <p:nvPr userDrawn="1"/>
        </p:nvSpPr>
        <p:spPr bwMode="auto">
          <a:xfrm>
            <a:off x="0" y="0"/>
            <a:ext cx="9144000" cy="6858000"/>
          </a:xfrm>
          <a:prstGeom prst="rect">
            <a:avLst/>
          </a:prstGeom>
          <a:blipFill dpi="0" rotWithShape="1">
            <a:blip r:embed="rId2" cstate="print">
              <a:alphaModFix amt="68000"/>
              <a:grayscl/>
              <a:lum bright="70000" contrast="-70000"/>
            </a:blip>
            <a:srcRect/>
            <a:stretch>
              <a:fillRect/>
            </a:stretch>
          </a:blipFill>
          <a:ln w="9525">
            <a:noFill/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 sz="1800">
              <a:solidFill>
                <a:prstClr val="black"/>
              </a:solidFill>
            </a:endParaRPr>
          </a:p>
        </p:txBody>
      </p:sp>
      <p:pic>
        <p:nvPicPr>
          <p:cNvPr id="9218" name="Picture 2" descr="D:\0 汇报ppt制作\配图-双螺旋.jpg"/>
          <p:cNvPicPr>
            <a:picLocks noChangeAspect="1" noChangeArrowheads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505" b="11505"/>
          <a:stretch>
            <a:fillRect/>
          </a:stretch>
        </p:blipFill>
        <p:spPr bwMode="auto">
          <a:xfrm>
            <a:off x="4264025" y="5445224"/>
            <a:ext cx="1512888" cy="1009650"/>
          </a:xfrm>
          <a:prstGeom prst="rect">
            <a:avLst/>
          </a:prstGeom>
          <a:noFill/>
          <a:ln w="6350">
            <a:solidFill>
              <a:srgbClr val="CC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3"/>
          <p:cNvSpPr>
            <a:spLocks noChangeArrowheads="1"/>
          </p:cNvSpPr>
          <p:nvPr userDrawn="1"/>
        </p:nvSpPr>
        <p:spPr bwMode="auto">
          <a:xfrm>
            <a:off x="46038" y="5445224"/>
            <a:ext cx="2509837" cy="1009650"/>
          </a:xfrm>
          <a:prstGeom prst="rect">
            <a:avLst/>
          </a:prstGeom>
          <a:solidFill>
            <a:srgbClr val="CC0000"/>
          </a:solidFill>
          <a:ln>
            <a:noFill/>
          </a:ln>
          <a:effectLst/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6" name="Rectangle 6" descr="1153855_global_map"/>
          <p:cNvSpPr>
            <a:spLocks noChangeArrowheads="1"/>
          </p:cNvSpPr>
          <p:nvPr userDrawn="1"/>
        </p:nvSpPr>
        <p:spPr bwMode="auto">
          <a:xfrm>
            <a:off x="7505445" y="5439001"/>
            <a:ext cx="1512888" cy="1015873"/>
          </a:xfrm>
          <a:prstGeom prst="rect">
            <a:avLst/>
          </a:prstGeom>
          <a:blipFill dpi="0" rotWithShape="1">
            <a:blip r:embed="rId4" cstate="print"/>
            <a:srcRect/>
            <a:stretch>
              <a:fillRect/>
            </a:stretch>
          </a:blipFill>
          <a:ln w="6350">
            <a:solidFill>
              <a:srgbClr val="CC0000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1800">
              <a:solidFill>
                <a:prstClr val="black"/>
              </a:solidFill>
            </a:endParaRPr>
          </a:p>
        </p:txBody>
      </p:sp>
      <p:pic>
        <p:nvPicPr>
          <p:cNvPr id="9219" name="Picture 3" descr="D:\0 汇报ppt制作\配图-染色体.jpg"/>
          <p:cNvPicPr>
            <a:picLocks noChangeAspect="1" noChangeArrowheads="1"/>
          </p:cNvPicPr>
          <p:nvPr userDrawn="1"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101" b="42687"/>
          <a:stretch>
            <a:fillRect/>
          </a:stretch>
        </p:blipFill>
        <p:spPr bwMode="auto">
          <a:xfrm>
            <a:off x="5868144" y="5437463"/>
            <a:ext cx="1512888" cy="1009650"/>
          </a:xfrm>
          <a:prstGeom prst="rect">
            <a:avLst/>
          </a:prstGeom>
          <a:noFill/>
          <a:ln w="6350">
            <a:solidFill>
              <a:srgbClr val="CC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 userDrawn="1"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417"/>
          <a:stretch>
            <a:fillRect/>
          </a:stretch>
        </p:blipFill>
        <p:spPr bwMode="auto">
          <a:xfrm>
            <a:off x="2627784" y="5445224"/>
            <a:ext cx="1528092" cy="1008112"/>
          </a:xfrm>
          <a:prstGeom prst="rect">
            <a:avLst/>
          </a:prstGeom>
          <a:noFill/>
          <a:ln w="6350">
            <a:solidFill>
              <a:srgbClr val="CC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CA1DB08-E53A-4187-BF85-2B37AF5FA66C}" type="datetime1">
              <a:rPr lang="zh-CN" altLang="en-US">
                <a:solidFill>
                  <a:srgbClr val="000000"/>
                </a:solidFill>
              </a:rPr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AE4D153-D206-44D9-8845-DD450889383D}" type="slidenum">
              <a:rPr lang="zh-CN" altLang="en-US">
                <a:solidFill>
                  <a:srgbClr val="000000"/>
                </a:solidFill>
              </a:rPr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CA1DB08-E53A-4187-BF85-2B37AF5FA66C}" type="datetime1">
              <a:rPr lang="zh-CN" altLang="en-US">
                <a:solidFill>
                  <a:srgbClr val="000000"/>
                </a:solidFill>
              </a:rPr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275DFF5-4CC8-4D56-B1A3-366CD2A2CA41}" type="slidenum">
              <a:rPr lang="zh-CN" altLang="en-US">
                <a:solidFill>
                  <a:srgbClr val="000000"/>
                </a:solidFill>
              </a:rPr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CA1DB08-E53A-4187-BF85-2B37AF5FA66C}" type="datetime1">
              <a:rPr lang="zh-CN" altLang="en-US">
                <a:solidFill>
                  <a:srgbClr val="000000"/>
                </a:solidFill>
              </a:rPr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52593B6-635E-4B0B-8313-959581FD50D4}" type="slidenum">
              <a:rPr lang="zh-CN" altLang="en-US">
                <a:solidFill>
                  <a:srgbClr val="000000"/>
                </a:solidFill>
              </a:rPr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CA1DB08-E53A-4187-BF85-2B37AF5FA66C}" type="datetime1">
              <a:rPr lang="zh-CN" altLang="en-US">
                <a:solidFill>
                  <a:srgbClr val="000000"/>
                </a:solidFill>
              </a:rPr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341BADE-C472-4992-86B3-A1E464714C57}" type="slidenum">
              <a:rPr lang="zh-CN" altLang="en-US">
                <a:solidFill>
                  <a:srgbClr val="000000"/>
                </a:solidFill>
              </a:rPr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CA1DB08-E53A-4187-BF85-2B37AF5FA66C}" type="datetime1">
              <a:rPr lang="zh-CN" altLang="en-US">
                <a:solidFill>
                  <a:srgbClr val="000000"/>
                </a:solidFill>
              </a:rPr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7B75BA9-E573-4E57-9B32-58FBE08A7708}" type="slidenum">
              <a:rPr lang="zh-CN" altLang="en-US">
                <a:solidFill>
                  <a:srgbClr val="000000"/>
                </a:solidFill>
              </a:rPr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1.xml"/><Relationship Id="rId8" Type="http://schemas.openxmlformats.org/officeDocument/2006/relationships/slideLayout" Target="../slideLayouts/slideLayout30.xml"/><Relationship Id="rId7" Type="http://schemas.openxmlformats.org/officeDocument/2006/relationships/slideLayout" Target="../slideLayouts/slideLayout29.xml"/><Relationship Id="rId6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6.xml"/><Relationship Id="rId3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4.xml"/><Relationship Id="rId12" Type="http://schemas.openxmlformats.org/officeDocument/2006/relationships/theme" Target="../theme/theme3.xml"/><Relationship Id="rId11" Type="http://schemas.openxmlformats.org/officeDocument/2006/relationships/slideLayout" Target="../slideLayouts/slideLayout33.xml"/><Relationship Id="rId10" Type="http://schemas.openxmlformats.org/officeDocument/2006/relationships/slideLayout" Target="../slideLayouts/slideLayout32.xml"/><Relationship Id="rId1" Type="http://schemas.openxmlformats.org/officeDocument/2006/relationships/slideLayout" Target="../slideLayouts/slideLayout23.xml"/></Relationships>
</file>

<file path=ppt/slideMasters/_rels/slideMaster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2.xml"/><Relationship Id="rId8" Type="http://schemas.openxmlformats.org/officeDocument/2006/relationships/slideLayout" Target="../slideLayouts/slideLayout41.xml"/><Relationship Id="rId7" Type="http://schemas.openxmlformats.org/officeDocument/2006/relationships/slideLayout" Target="../slideLayouts/slideLayout40.xml"/><Relationship Id="rId6" Type="http://schemas.openxmlformats.org/officeDocument/2006/relationships/slideLayout" Target="../slideLayouts/slideLayout39.xml"/><Relationship Id="rId5" Type="http://schemas.openxmlformats.org/officeDocument/2006/relationships/slideLayout" Target="../slideLayouts/slideLayout38.xml"/><Relationship Id="rId4" Type="http://schemas.openxmlformats.org/officeDocument/2006/relationships/slideLayout" Target="../slideLayouts/slideLayout37.xml"/><Relationship Id="rId3" Type="http://schemas.openxmlformats.org/officeDocument/2006/relationships/slideLayout" Target="../slideLayouts/slideLayout36.xml"/><Relationship Id="rId2" Type="http://schemas.openxmlformats.org/officeDocument/2006/relationships/slideLayout" Target="../slideLayouts/slideLayout35.xml"/><Relationship Id="rId13" Type="http://schemas.openxmlformats.org/officeDocument/2006/relationships/theme" Target="../theme/theme4.xml"/><Relationship Id="rId12" Type="http://schemas.openxmlformats.org/officeDocument/2006/relationships/slideLayout" Target="../slideLayouts/slideLayout45.xml"/><Relationship Id="rId11" Type="http://schemas.openxmlformats.org/officeDocument/2006/relationships/slideLayout" Target="../slideLayouts/slideLayout44.xml"/><Relationship Id="rId10" Type="http://schemas.openxmlformats.org/officeDocument/2006/relationships/slideLayout" Target="../slideLayouts/slideLayout43.xml"/><Relationship Id="rId1" Type="http://schemas.openxmlformats.org/officeDocument/2006/relationships/slideLayout" Target="../slideLayouts/slideLayout3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1">
          <a:blip r:embed="rId1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smtClean="0">
                <a:sym typeface="宋体" panose="02010600030101010101" pitchFamily="2" charset="-122"/>
              </a:rPr>
              <a:t>单击此处编辑母版标题样式</a:t>
            </a:r>
            <a:endParaRPr lang="zh-CN" smtClean="0">
              <a:sym typeface="宋体" panose="02010600030101010101" pitchFamily="2" charset="-122"/>
            </a:endParaRPr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smtClean="0">
                <a:sym typeface="宋体" panose="02010600030101010101" pitchFamily="2" charset="-122"/>
              </a:rPr>
              <a:t>单击此处编辑母版文本样式</a:t>
            </a:r>
            <a:endParaRPr lang="zh-CN" smtClean="0">
              <a:sym typeface="宋体" panose="02010600030101010101" pitchFamily="2" charset="-122"/>
            </a:endParaRPr>
          </a:p>
          <a:p>
            <a:pPr lvl="1"/>
            <a:r>
              <a:rPr lang="zh-CN" smtClean="0">
                <a:sym typeface="宋体" panose="02010600030101010101" pitchFamily="2" charset="-122"/>
              </a:rPr>
              <a:t>第二级</a:t>
            </a:r>
            <a:endParaRPr lang="zh-CN" smtClean="0">
              <a:sym typeface="宋体" panose="02010600030101010101" pitchFamily="2" charset="-122"/>
            </a:endParaRPr>
          </a:p>
          <a:p>
            <a:pPr lvl="2"/>
            <a:r>
              <a:rPr lang="zh-CN" smtClean="0">
                <a:sym typeface="宋体" panose="02010600030101010101" pitchFamily="2" charset="-122"/>
              </a:rPr>
              <a:t>第三级</a:t>
            </a:r>
            <a:endParaRPr lang="zh-CN" smtClean="0">
              <a:sym typeface="宋体" panose="02010600030101010101" pitchFamily="2" charset="-122"/>
            </a:endParaRPr>
          </a:p>
          <a:p>
            <a:pPr lvl="3"/>
            <a:r>
              <a:rPr lang="zh-CN" smtClean="0">
                <a:sym typeface="宋体" panose="02010600030101010101" pitchFamily="2" charset="-122"/>
              </a:rPr>
              <a:t>第四级</a:t>
            </a:r>
            <a:endParaRPr lang="zh-CN" smtClean="0">
              <a:sym typeface="宋体" panose="02010600030101010101" pitchFamily="2" charset="-122"/>
            </a:endParaRPr>
          </a:p>
          <a:p>
            <a:pPr lvl="4"/>
            <a:r>
              <a:rPr lang="zh-CN" smtClean="0">
                <a:sym typeface="宋体" panose="02010600030101010101" pitchFamily="2" charset="-122"/>
              </a:rPr>
              <a:t>第五级</a:t>
            </a:r>
            <a:endParaRPr lang="zh-CN" smtClean="0">
              <a:sym typeface="宋体" panose="02010600030101010101" pitchFamily="2" charset="-122"/>
            </a:endParaRPr>
          </a:p>
        </p:txBody>
      </p:sp>
      <p:sp>
        <p:nvSpPr>
          <p:cNvPr id="1028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>
              <a:defRPr sz="1200"/>
            </a:lvl1pPr>
          </a:lstStyle>
          <a:p>
            <a:fld id="{8CA1DB08-E53A-4187-BF85-2B37AF5FA66C}" type="datetime1">
              <a:rPr lang="zh-CN" altLang="en-US" smtClean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zh-CN" altLang="en-US" sz="1800" smtClean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29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/>
            </a:lvl1pPr>
          </a:lstStyle>
          <a:p>
            <a:endParaRPr lang="zh-CN" altLang="zh-CN" smtClean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30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/>
            </a:lvl1pPr>
          </a:lstStyle>
          <a:p>
            <a:fld id="{4F61141F-1931-4167-8DFC-D1888EE54141}" type="slidenum">
              <a:rPr lang="zh-CN" altLang="en-US" smtClean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zh-CN" altLang="en-US" sz="1800" smtClean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hf sldNum="0" hdr="0" ftr="0"/>
  <p:txStyles>
    <p:titleStyle>
      <a:lvl1pPr marL="914400" indent="-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  <a:sym typeface="宋体" panose="02010600030101010101" pitchFamily="2" charset="-122"/>
        </a:defRPr>
      </a:lvl1pPr>
      <a:lvl2pPr marL="914400" indent="-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宋体" panose="02010600030101010101" pitchFamily="2" charset="-122"/>
        </a:defRPr>
      </a:lvl2pPr>
      <a:lvl3pPr marL="914400" indent="-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宋体" panose="02010600030101010101" pitchFamily="2" charset="-122"/>
        </a:defRPr>
      </a:lvl3pPr>
      <a:lvl4pPr marL="914400" indent="-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宋体" panose="02010600030101010101" pitchFamily="2" charset="-122"/>
        </a:defRPr>
      </a:lvl4pPr>
      <a:lvl5pPr marL="914400" indent="-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宋体" panose="02010600030101010101" pitchFamily="2" charset="-122"/>
        </a:defRPr>
      </a:lvl5pPr>
      <a:lvl6pPr marL="1371600" indent="-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宋体" panose="02010600030101010101" pitchFamily="2" charset="-122"/>
        </a:defRPr>
      </a:lvl6pPr>
      <a:lvl7pPr marL="1828800" indent="-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宋体" panose="02010600030101010101" pitchFamily="2" charset="-122"/>
        </a:defRPr>
      </a:lvl7pPr>
      <a:lvl8pPr marL="2286000" indent="-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宋体" panose="02010600030101010101" pitchFamily="2" charset="-122"/>
        </a:defRPr>
      </a:lvl8pPr>
      <a:lvl9pPr marL="2743200" indent="-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宋体" panose="02010600030101010101" pitchFamily="2" charset="-122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>
          <a:solidFill>
            <a:schemeClr val="tx1"/>
          </a:solidFill>
          <a:latin typeface="+mn-lt"/>
          <a:ea typeface="+mn-ea"/>
          <a:sym typeface="宋体" panose="02010600030101010101" pitchFamily="2" charset="-122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  <a:sym typeface="宋体" panose="02010600030101010101" pitchFamily="2" charset="-122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+mn-ea"/>
          <a:sym typeface="宋体" panose="02010600030101010101" pitchFamily="2" charset="-122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宋体" panose="02010600030101010101" pitchFamily="2" charset="-122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宋体" panose="02010600030101010101" pitchFamily="2" charset="-122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宋体" panose="02010600030101010101" pitchFamily="2" charset="-122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宋体" panose="02010600030101010101" pitchFamily="2" charset="-122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宋体" panose="02010600030101010101" pitchFamily="2" charset="-122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B58CC7EF-F323-470A-A4AC-B4FE1763BC04}" type="datetimeFigureOut">
              <a:rPr lang="en-US" altLang="zh-CN">
                <a:solidFill>
                  <a:srgbClr val="000000"/>
                </a:solidFill>
              </a:rPr>
            </a:fld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>
                <a:ea typeface="+mn-ea"/>
              </a:defRPr>
            </a:lvl1pPr>
          </a:lstStyle>
          <a:p>
            <a:pPr>
              <a:defRPr/>
            </a:pPr>
            <a:fld id="{A852DFBD-19A6-4F74-9CFE-6991D8204F39}" type="slidenum">
              <a:rPr lang="en-US" altLang="zh-CN">
                <a:solidFill>
                  <a:srgbClr val="000000"/>
                </a:solidFill>
              </a:rPr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>
    <p:fade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89C9FB09-9B18-4224-950C-6012C352E43A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2E5CB415-F57A-4F4C-AA95-116A83F001E1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1387922D-8E82-496B-A5F8-D583167B309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2F8713AF-3E52-4174-AD71-8E9B1150BC57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  <p:sldLayoutId id="2147483696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microsoft.com/office/2007/relationships/hdphoto" Target="../media/image18.wdp"/><Relationship Id="rId5" Type="http://schemas.openxmlformats.org/officeDocument/2006/relationships/image" Target="../media/image17.png"/><Relationship Id="rId4" Type="http://schemas.openxmlformats.org/officeDocument/2006/relationships/image" Target="../media/image16.png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35.xml"/><Relationship Id="rId1" Type="http://schemas.openxmlformats.org/officeDocument/2006/relationships/image" Target="../media/image26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35.xml"/><Relationship Id="rId2" Type="http://schemas.openxmlformats.org/officeDocument/2006/relationships/image" Target="../media/image27.jpeg"/><Relationship Id="rId1" Type="http://schemas.openxmlformats.org/officeDocument/2006/relationships/image" Target="../media/image26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35.xml"/><Relationship Id="rId2" Type="http://schemas.openxmlformats.org/officeDocument/2006/relationships/image" Target="../media/image26.png"/><Relationship Id="rId1" Type="http://schemas.openxmlformats.org/officeDocument/2006/relationships/image" Target="../media/image28.jpe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35.xml"/><Relationship Id="rId2" Type="http://schemas.openxmlformats.org/officeDocument/2006/relationships/image" Target="../media/image29.jpeg"/><Relationship Id="rId1" Type="http://schemas.openxmlformats.org/officeDocument/2006/relationships/image" Target="../media/image26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.xml"/><Relationship Id="rId3" Type="http://schemas.openxmlformats.org/officeDocument/2006/relationships/slideLayout" Target="../slideLayouts/slideLayout35.xml"/><Relationship Id="rId2" Type="http://schemas.openxmlformats.org/officeDocument/2006/relationships/image" Target="../media/image30.jpeg"/><Relationship Id="rId1" Type="http://schemas.openxmlformats.org/officeDocument/2006/relationships/image" Target="../media/image26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.xml"/><Relationship Id="rId3" Type="http://schemas.openxmlformats.org/officeDocument/2006/relationships/slideLayout" Target="../slideLayouts/slideLayout35.xml"/><Relationship Id="rId2" Type="http://schemas.openxmlformats.org/officeDocument/2006/relationships/image" Target="../media/image31.jpeg"/><Relationship Id="rId1" Type="http://schemas.openxmlformats.org/officeDocument/2006/relationships/image" Target="../media/image2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35.xml"/><Relationship Id="rId1" Type="http://schemas.openxmlformats.org/officeDocument/2006/relationships/image" Target="../media/image26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0.xml"/><Relationship Id="rId3" Type="http://schemas.openxmlformats.org/officeDocument/2006/relationships/slideLayout" Target="../slideLayouts/slideLayout35.xml"/><Relationship Id="rId2" Type="http://schemas.openxmlformats.org/officeDocument/2006/relationships/image" Target="../media/image32.jpeg"/><Relationship Id="rId1" Type="http://schemas.openxmlformats.org/officeDocument/2006/relationships/image" Target="../media/image26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1.xml"/><Relationship Id="rId3" Type="http://schemas.openxmlformats.org/officeDocument/2006/relationships/slideLayout" Target="../slideLayouts/slideLayout35.xml"/><Relationship Id="rId2" Type="http://schemas.openxmlformats.org/officeDocument/2006/relationships/image" Target="../media/image33.jpeg"/><Relationship Id="rId1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2.xml"/><Relationship Id="rId3" Type="http://schemas.openxmlformats.org/officeDocument/2006/relationships/slideLayout" Target="../slideLayouts/slideLayout35.xml"/><Relationship Id="rId2" Type="http://schemas.openxmlformats.org/officeDocument/2006/relationships/image" Target="../media/image34.jpeg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19.pn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3.xml"/><Relationship Id="rId3" Type="http://schemas.openxmlformats.org/officeDocument/2006/relationships/slideLayout" Target="../slideLayouts/slideLayout35.xml"/><Relationship Id="rId2" Type="http://schemas.openxmlformats.org/officeDocument/2006/relationships/image" Target="../media/image26.png"/><Relationship Id="rId1" Type="http://schemas.openxmlformats.org/officeDocument/2006/relationships/image" Target="../media/image35.jpe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4.xml"/><Relationship Id="rId3" Type="http://schemas.openxmlformats.org/officeDocument/2006/relationships/slideLayout" Target="../slideLayouts/slideLayout35.xml"/><Relationship Id="rId2" Type="http://schemas.openxmlformats.org/officeDocument/2006/relationships/image" Target="../media/image36.jpeg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5.xml"/><Relationship Id="rId3" Type="http://schemas.openxmlformats.org/officeDocument/2006/relationships/slideLayout" Target="../slideLayouts/slideLayout35.xml"/><Relationship Id="rId2" Type="http://schemas.openxmlformats.org/officeDocument/2006/relationships/image" Target="../media/image37.jpeg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19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19.png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8.xml"/><Relationship Id="rId3" Type="http://schemas.openxmlformats.org/officeDocument/2006/relationships/slideLayout" Target="../slideLayouts/slideLayout18.xml"/><Relationship Id="rId2" Type="http://schemas.openxmlformats.org/officeDocument/2006/relationships/image" Target="../media/image38.png"/><Relationship Id="rId1" Type="http://schemas.openxmlformats.org/officeDocument/2006/relationships/image" Target="../media/image19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19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19.png"/></Relationships>
</file>

<file path=ppt/slides/_rels/slide2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1.xml"/><Relationship Id="rId4" Type="http://schemas.openxmlformats.org/officeDocument/2006/relationships/slideLayout" Target="../slideLayouts/slideLayout18.xml"/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image" Target="../media/image19.png"/></Relationships>
</file>

<file path=ppt/slides/_rels/slide29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2.xml"/><Relationship Id="rId6" Type="http://schemas.openxmlformats.org/officeDocument/2006/relationships/slideLayout" Target="../slideLayouts/slideLayout23.xml"/><Relationship Id="rId5" Type="http://schemas.openxmlformats.org/officeDocument/2006/relationships/image" Target="../media/image43.png"/><Relationship Id="rId4" Type="http://schemas.openxmlformats.org/officeDocument/2006/relationships/image" Target="../media/image42.png"/><Relationship Id="rId3" Type="http://schemas.openxmlformats.org/officeDocument/2006/relationships/image" Target="../media/image41.png"/><Relationship Id="rId2" Type="http://schemas.openxmlformats.org/officeDocument/2006/relationships/image" Target="../media/image16.png"/><Relationship Id="rId1" Type="http://schemas.openxmlformats.org/officeDocument/2006/relationships/image" Target="../media/image13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jpeg"/><Relationship Id="rId1" Type="http://schemas.openxmlformats.org/officeDocument/2006/relationships/image" Target="../media/image21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image" Target="../media/image23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图片 14" descr="10.png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矩形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800">
              <a:solidFill>
                <a:prstClr val="white"/>
              </a:solidFill>
            </a:endParaRPr>
          </a:p>
        </p:txBody>
      </p:sp>
      <p:pic>
        <p:nvPicPr>
          <p:cNvPr id="6" name="图片 5" descr="10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6" descr="guoqi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418" y="0"/>
            <a:ext cx="9149418" cy="40183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7" name="图片 3" descr="09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8107"/>
            <a:ext cx="9144000" cy="6857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Rectangle 7"/>
          <p:cNvSpPr>
            <a:spLocks noChangeArrowheads="1"/>
          </p:cNvSpPr>
          <p:nvPr/>
        </p:nvSpPr>
        <p:spPr bwMode="auto">
          <a:xfrm>
            <a:off x="493493" y="2967335"/>
            <a:ext cx="8532811" cy="20116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lvl="0" algn="ctr">
              <a:defRPr/>
            </a:pPr>
            <a:r>
              <a:rPr lang="zh-CN" altLang="en-US" sz="5400" kern="0" spc="300" dirty="0" smtClean="0">
                <a:ln w="11430"/>
                <a:solidFill>
                  <a:srgbClr val="FFC000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  <a:latin typeface="方正粗宋简体" pitchFamily="65" charset="-122"/>
                <a:ea typeface="方正粗宋简体" pitchFamily="65" charset="-122"/>
              </a:rPr>
              <a:t>学习</a:t>
            </a:r>
            <a:r>
              <a:rPr lang="en-US" altLang="zh-CN" sz="5400" kern="0" spc="300" dirty="0" smtClean="0">
                <a:ln w="11430"/>
                <a:solidFill>
                  <a:srgbClr val="FFC000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  <a:latin typeface="方正粗宋简体" pitchFamily="65" charset="-122"/>
                <a:ea typeface="方正粗宋简体" pitchFamily="65" charset="-122"/>
              </a:rPr>
              <a:t>《</a:t>
            </a:r>
            <a:r>
              <a:rPr lang="zh-CN" altLang="en-US" sz="5400" kern="0" spc="300" dirty="0" smtClean="0">
                <a:ln w="11430"/>
                <a:solidFill>
                  <a:srgbClr val="FFC000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  <a:latin typeface="方正粗宋简体" pitchFamily="65" charset="-122"/>
                <a:ea typeface="方正粗宋简体" pitchFamily="65" charset="-122"/>
              </a:rPr>
              <a:t>党委会的工作方法</a:t>
            </a:r>
            <a:r>
              <a:rPr lang="en-US" altLang="zh-CN" sz="5400" kern="0" spc="300" dirty="0" smtClean="0">
                <a:ln w="11430"/>
                <a:solidFill>
                  <a:srgbClr val="FFC000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  <a:latin typeface="方正粗宋简体" pitchFamily="65" charset="-122"/>
                <a:ea typeface="方正粗宋简体" pitchFamily="65" charset="-122"/>
              </a:rPr>
              <a:t>》</a:t>
            </a:r>
            <a:endParaRPr lang="en-US" altLang="zh-CN" sz="5400" kern="0" spc="300" dirty="0" smtClean="0">
              <a:ln w="11430"/>
              <a:solidFill>
                <a:srgbClr val="FFC000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  <a:reflection blurRad="6350" stA="55000" endA="300" endPos="45500" dir="5400000" sy="-100000" algn="bl" rotWithShape="0"/>
              </a:effectLst>
              <a:latin typeface="方正粗宋简体" pitchFamily="65" charset="-122"/>
              <a:ea typeface="方正粗宋简体" pitchFamily="65" charset="-122"/>
            </a:endParaRPr>
          </a:p>
          <a:p>
            <a:pPr lvl="0" algn="ctr">
              <a:defRPr/>
            </a:pPr>
            <a:r>
              <a:rPr lang="zh-CN" altLang="zh-CN" sz="3600" kern="0" spc="300" dirty="0">
                <a:ln w="11430"/>
                <a:solidFill>
                  <a:srgbClr val="FFC000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  <a:latin typeface="方正粗宋简体" pitchFamily="65" charset="-122"/>
                <a:ea typeface="方正粗宋简体" pitchFamily="65" charset="-122"/>
              </a:rPr>
              <a:t>科技部生物中心  周乃元</a:t>
            </a:r>
            <a:endParaRPr lang="zh-CN" altLang="zh-CN" sz="3600" kern="0" spc="300" dirty="0">
              <a:ln w="11430"/>
              <a:solidFill>
                <a:srgbClr val="FFC000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  <a:reflection blurRad="6350" stA="55000" endA="300" endPos="45500" dir="5400000" sy="-100000" algn="bl" rotWithShape="0"/>
              </a:effectLst>
              <a:latin typeface="方正粗宋简体" pitchFamily="65" charset="-122"/>
              <a:ea typeface="方正粗宋简体" pitchFamily="65" charset="-122"/>
            </a:endParaRPr>
          </a:p>
          <a:p>
            <a:pPr lvl="0" algn="ctr">
              <a:defRPr/>
            </a:pPr>
            <a:r>
              <a:rPr lang="en-US" altLang="zh-CN" sz="3600" kern="0" spc="300" dirty="0" smtClean="0">
                <a:ln w="11430"/>
                <a:solidFill>
                  <a:srgbClr val="FFC000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  <a:latin typeface="方正粗宋简体" pitchFamily="65" charset="-122"/>
                <a:ea typeface="方正粗宋简体" pitchFamily="65" charset="-122"/>
              </a:rPr>
              <a:t>2016</a:t>
            </a:r>
            <a:r>
              <a:rPr lang="zh-CN" altLang="en-US" sz="3600" kern="0" spc="300" dirty="0" smtClean="0">
                <a:ln w="11430"/>
                <a:solidFill>
                  <a:srgbClr val="FFC000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  <a:latin typeface="方正粗宋简体" pitchFamily="65" charset="-122"/>
                <a:ea typeface="方正粗宋简体" pitchFamily="65" charset="-122"/>
              </a:rPr>
              <a:t>年</a:t>
            </a:r>
            <a:r>
              <a:rPr lang="en-US" altLang="zh-CN" sz="3600" kern="0" spc="300" dirty="0" smtClean="0">
                <a:ln w="11430"/>
                <a:solidFill>
                  <a:srgbClr val="FFC000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  <a:latin typeface="方正粗宋简体" pitchFamily="65" charset="-122"/>
                <a:ea typeface="方正粗宋简体" pitchFamily="65" charset="-122"/>
              </a:rPr>
              <a:t>3</a:t>
            </a:r>
            <a:r>
              <a:rPr lang="zh-CN" altLang="en-US" sz="3600" kern="0" spc="300" dirty="0" smtClean="0">
                <a:ln w="11430"/>
                <a:solidFill>
                  <a:srgbClr val="FFC000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  <a:latin typeface="方正粗宋简体" pitchFamily="65" charset="-122"/>
                <a:ea typeface="方正粗宋简体" pitchFamily="65" charset="-122"/>
              </a:rPr>
              <a:t>月</a:t>
            </a:r>
            <a:endParaRPr lang="zh-CN" altLang="en-US" sz="3600" kern="0" spc="300" dirty="0">
              <a:ln w="11430"/>
              <a:solidFill>
                <a:srgbClr val="FFC000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  <a:reflection blurRad="6350" stA="55000" endA="300" endPos="45500" dir="5400000" sy="-100000" algn="bl" rotWithShape="0"/>
              </a:effectLst>
              <a:latin typeface="方正粗宋简体" pitchFamily="65" charset="-122"/>
              <a:ea typeface="方正粗宋简体" pitchFamily="65" charset="-122"/>
            </a:endParaRPr>
          </a:p>
        </p:txBody>
      </p:sp>
      <p:pic>
        <p:nvPicPr>
          <p:cNvPr id="31" name="Picture 7" descr="党徽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48517" y="728822"/>
            <a:ext cx="3217175" cy="2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39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3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50" presetClass="exit" presetSubtype="0" accel="100000" fill="hold" nodeType="withEffect">
                                  <p:stCondLst>
                                    <p:cond delay="3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799"/>
                            </p:stCondLst>
                            <p:childTnLst>
                              <p:par>
                                <p:cTn id="27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1299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0" y="0"/>
            <a:ext cx="9144000" cy="980728"/>
            <a:chOff x="0" y="0"/>
            <a:chExt cx="9144000" cy="980728"/>
          </a:xfrm>
        </p:grpSpPr>
        <p:sp>
          <p:nvSpPr>
            <p:cNvPr id="24" name="矩形 23"/>
            <p:cNvSpPr/>
            <p:nvPr/>
          </p:nvSpPr>
          <p:spPr>
            <a:xfrm>
              <a:off x="0" y="0"/>
              <a:ext cx="9144000" cy="980728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 sz="4400" b="1" dirty="0">
                <a:solidFill>
                  <a:prstClr val="white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  <p:pic>
          <p:nvPicPr>
            <p:cNvPr id="28" name="图片 27" descr="10.png"/>
            <p:cNvPicPr>
              <a:picLocks noChangeAspect="1"/>
            </p:cNvPicPr>
            <p:nvPr/>
          </p:nvPicPr>
          <p:blipFill rotWithShape="1">
            <a:blip r:embed="rId1" cstate="print">
              <a:lum bright="-34000" contras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8731"/>
            <a:stretch>
              <a:fillRect/>
            </a:stretch>
          </p:blipFill>
          <p:spPr bwMode="auto">
            <a:xfrm>
              <a:off x="8045128" y="35913"/>
              <a:ext cx="1098872" cy="944815"/>
            </a:xfrm>
            <a:prstGeom prst="rect">
              <a:avLst/>
            </a:prstGeom>
            <a:solidFill>
              <a:srgbClr val="C00000"/>
            </a:solidFill>
            <a:ln w="9525">
              <a:noFill/>
              <a:miter lim="800000"/>
              <a:headEnd/>
              <a:tailEnd/>
            </a:ln>
          </p:spPr>
        </p:pic>
      </p:grpSp>
      <p:sp>
        <p:nvSpPr>
          <p:cNvPr id="29" name="矩形 28"/>
          <p:cNvSpPr/>
          <p:nvPr/>
        </p:nvSpPr>
        <p:spPr>
          <a:xfrm>
            <a:off x="380435" y="188640"/>
            <a:ext cx="2031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3600" b="1" dirty="0" smtClean="0">
                <a:solidFill>
                  <a:prstClr val="white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主要内容</a:t>
            </a:r>
            <a:endParaRPr lang="zh-CN" altLang="en-US" sz="3600" b="1" dirty="0">
              <a:solidFill>
                <a:prstClr val="white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428596" y="1344027"/>
            <a:ext cx="387798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 dirty="0" smtClean="0">
                <a:solidFill>
                  <a:srgbClr val="C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党委会的工作方法：</a:t>
            </a:r>
            <a:endParaRPr lang="zh-CN" altLang="en-US" sz="3200" dirty="0">
              <a:solidFill>
                <a:srgbClr val="C0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790803" y="2509641"/>
            <a:ext cx="1200558" cy="40011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组织原则</a:t>
            </a:r>
            <a:endParaRPr lang="zh-CN" altLang="en-US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790803" y="3948912"/>
            <a:ext cx="1200558" cy="40011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具体方法</a:t>
            </a:r>
            <a:endParaRPr lang="zh-CN" altLang="en-US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790803" y="5366921"/>
            <a:ext cx="1200558" cy="40011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工作作风</a:t>
            </a:r>
            <a:endParaRPr lang="zh-CN" altLang="en-US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411760" y="2128111"/>
            <a:ext cx="646808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 smtClean="0">
                <a:solidFill>
                  <a:srgbClr val="26214A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dirty="0" smtClean="0">
                <a:solidFill>
                  <a:srgbClr val="26214A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党委书记</a:t>
            </a:r>
            <a:r>
              <a:rPr lang="zh-CN" altLang="en-US" dirty="0">
                <a:solidFill>
                  <a:srgbClr val="26214A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要善于当</a:t>
            </a:r>
            <a:r>
              <a:rPr lang="zh-CN" altLang="en-US" dirty="0" smtClean="0">
                <a:solidFill>
                  <a:srgbClr val="26214A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“班长”</a:t>
            </a:r>
            <a:endParaRPr lang="en-US" altLang="zh-CN" dirty="0" smtClean="0">
              <a:solidFill>
                <a:srgbClr val="26214A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dirty="0" smtClean="0">
                <a:solidFill>
                  <a:srgbClr val="26214A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dirty="0" smtClean="0">
                <a:solidFill>
                  <a:srgbClr val="26214A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党委会要</a:t>
            </a:r>
            <a:r>
              <a:rPr lang="zh-CN" altLang="en-US" dirty="0">
                <a:solidFill>
                  <a:srgbClr val="26214A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把问题摆到桌面</a:t>
            </a:r>
            <a:r>
              <a:rPr lang="zh-CN" altLang="en-US" dirty="0" smtClean="0">
                <a:solidFill>
                  <a:srgbClr val="26214A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上讨论</a:t>
            </a:r>
            <a:endParaRPr lang="en-US" altLang="zh-CN" dirty="0" smtClean="0">
              <a:solidFill>
                <a:srgbClr val="26214A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dirty="0" smtClean="0">
                <a:solidFill>
                  <a:srgbClr val="26214A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3.</a:t>
            </a:r>
            <a:r>
              <a:rPr lang="zh-CN" altLang="en-US" dirty="0" smtClean="0">
                <a:solidFill>
                  <a:srgbClr val="26214A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各党委委员要“互通情报”</a:t>
            </a:r>
            <a:endParaRPr lang="zh-CN" altLang="en-US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2411760" y="3143774"/>
            <a:ext cx="646808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 smtClean="0">
                <a:solidFill>
                  <a:srgbClr val="26214A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4.</a:t>
            </a:r>
            <a:r>
              <a:rPr lang="zh-CN" altLang="en-US" dirty="0">
                <a:solidFill>
                  <a:srgbClr val="26214A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要善于倾听</a:t>
            </a:r>
            <a:r>
              <a:rPr lang="zh-CN" altLang="en-US" dirty="0" smtClean="0">
                <a:solidFill>
                  <a:srgbClr val="26214A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意见</a:t>
            </a:r>
            <a:endParaRPr lang="en-US" altLang="zh-CN" dirty="0" smtClean="0">
              <a:solidFill>
                <a:srgbClr val="26214A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dirty="0" smtClean="0">
                <a:solidFill>
                  <a:srgbClr val="26214A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5.</a:t>
            </a:r>
            <a:r>
              <a:rPr lang="zh-CN" altLang="en-US" dirty="0" smtClean="0">
                <a:solidFill>
                  <a:srgbClr val="26214A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要</a:t>
            </a:r>
            <a:r>
              <a:rPr lang="zh-CN" altLang="en-US" dirty="0">
                <a:solidFill>
                  <a:srgbClr val="26214A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学会</a:t>
            </a:r>
            <a:r>
              <a:rPr lang="zh-CN" altLang="en-US" dirty="0" smtClean="0">
                <a:solidFill>
                  <a:srgbClr val="26214A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“弹钢琴”</a:t>
            </a:r>
            <a:endParaRPr lang="en-US" altLang="zh-CN" dirty="0" smtClean="0">
              <a:solidFill>
                <a:srgbClr val="26214A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dirty="0" smtClean="0">
                <a:solidFill>
                  <a:srgbClr val="26214A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6.</a:t>
            </a:r>
            <a:r>
              <a:rPr lang="zh-CN" altLang="en-US" dirty="0" smtClean="0">
                <a:solidFill>
                  <a:srgbClr val="26214A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要</a:t>
            </a:r>
            <a:r>
              <a:rPr lang="zh-CN" altLang="en-US" dirty="0">
                <a:solidFill>
                  <a:srgbClr val="26214A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“抓紧”主要</a:t>
            </a:r>
            <a:r>
              <a:rPr lang="zh-CN" altLang="en-US" dirty="0" smtClean="0">
                <a:solidFill>
                  <a:srgbClr val="26214A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工作</a:t>
            </a:r>
            <a:endParaRPr lang="en-US" altLang="zh-CN" dirty="0" smtClean="0">
              <a:solidFill>
                <a:srgbClr val="26214A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dirty="0" smtClean="0">
                <a:solidFill>
                  <a:srgbClr val="26214A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7</a:t>
            </a:r>
            <a:r>
              <a:rPr lang="en-US" altLang="zh-CN" dirty="0">
                <a:solidFill>
                  <a:srgbClr val="26214A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.</a:t>
            </a:r>
            <a:r>
              <a:rPr lang="zh-CN" altLang="en-US" dirty="0" smtClean="0">
                <a:solidFill>
                  <a:srgbClr val="26214A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要</a:t>
            </a:r>
            <a:r>
              <a:rPr lang="zh-CN" altLang="en-US" dirty="0">
                <a:solidFill>
                  <a:srgbClr val="26214A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对情况和问题胸中有</a:t>
            </a:r>
            <a:r>
              <a:rPr lang="zh-CN" altLang="en-US" dirty="0" smtClean="0">
                <a:solidFill>
                  <a:srgbClr val="26214A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“数”</a:t>
            </a:r>
            <a:endParaRPr lang="en-US" altLang="zh-CN" dirty="0" smtClean="0">
              <a:solidFill>
                <a:srgbClr val="26214A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dirty="0" smtClean="0">
                <a:solidFill>
                  <a:srgbClr val="26214A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8.</a:t>
            </a:r>
            <a:r>
              <a:rPr lang="zh-CN" altLang="en-US" dirty="0" smtClean="0">
                <a:solidFill>
                  <a:srgbClr val="26214A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开会</a:t>
            </a:r>
            <a:r>
              <a:rPr lang="zh-CN" altLang="en-US" dirty="0">
                <a:solidFill>
                  <a:srgbClr val="26214A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要出“安民告示”便于</a:t>
            </a:r>
            <a:r>
              <a:rPr lang="zh-CN" altLang="en-US" dirty="0" smtClean="0">
                <a:solidFill>
                  <a:srgbClr val="26214A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准备</a:t>
            </a:r>
            <a:endParaRPr lang="en-US" altLang="zh-CN" dirty="0" smtClean="0">
              <a:solidFill>
                <a:srgbClr val="26214A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dirty="0" smtClean="0">
                <a:solidFill>
                  <a:srgbClr val="26214A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9.</a:t>
            </a:r>
            <a:r>
              <a:rPr lang="zh-CN" altLang="en-US" dirty="0" smtClean="0">
                <a:solidFill>
                  <a:srgbClr val="26214A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会议</a:t>
            </a:r>
            <a:r>
              <a:rPr lang="zh-CN" altLang="en-US" dirty="0">
                <a:solidFill>
                  <a:srgbClr val="26214A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要</a:t>
            </a:r>
            <a:r>
              <a:rPr lang="zh-CN" altLang="en-US" dirty="0" smtClean="0">
                <a:solidFill>
                  <a:srgbClr val="26214A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“精兵简政”</a:t>
            </a:r>
            <a:endParaRPr lang="zh-CN" altLang="en-US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2411760" y="5082766"/>
            <a:ext cx="646808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 smtClean="0">
                <a:solidFill>
                  <a:srgbClr val="26214A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10.</a:t>
            </a:r>
            <a:r>
              <a:rPr lang="zh-CN" altLang="en-US" dirty="0">
                <a:solidFill>
                  <a:srgbClr val="26214A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团结和自己意见不同的同志一道工作</a:t>
            </a:r>
            <a:endParaRPr lang="en-US" altLang="zh-CN" dirty="0" smtClean="0">
              <a:solidFill>
                <a:srgbClr val="26214A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dirty="0" smtClean="0">
                <a:solidFill>
                  <a:srgbClr val="26214A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11.</a:t>
            </a:r>
            <a:r>
              <a:rPr lang="zh-CN" altLang="en-US" dirty="0">
                <a:solidFill>
                  <a:srgbClr val="26214A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力戒</a:t>
            </a:r>
            <a:r>
              <a:rPr lang="zh-CN" altLang="en-US" dirty="0" smtClean="0">
                <a:solidFill>
                  <a:srgbClr val="26214A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骄傲</a:t>
            </a:r>
            <a:endParaRPr lang="en-US" altLang="zh-CN" dirty="0" smtClean="0">
              <a:solidFill>
                <a:srgbClr val="26214A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dirty="0" smtClean="0">
                <a:solidFill>
                  <a:srgbClr val="26214A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12.</a:t>
            </a:r>
            <a:r>
              <a:rPr lang="zh-CN" altLang="en-US" dirty="0">
                <a:solidFill>
                  <a:srgbClr val="26214A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划清革命和反革命的界限、成绩和缺点的界限</a:t>
            </a:r>
            <a:endParaRPr lang="zh-CN" altLang="en-US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15" name="直接连接符 14"/>
          <p:cNvCxnSpPr/>
          <p:nvPr/>
        </p:nvCxnSpPr>
        <p:spPr>
          <a:xfrm flipV="1">
            <a:off x="2092960" y="2377440"/>
            <a:ext cx="318800" cy="284480"/>
          </a:xfrm>
          <a:prstGeom prst="line">
            <a:avLst/>
          </a:prstGeom>
          <a:ln w="19050">
            <a:solidFill>
              <a:srgbClr val="C00000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>
            <a:off x="2083108" y="2664487"/>
            <a:ext cx="375919" cy="4438"/>
          </a:xfrm>
          <a:prstGeom prst="line">
            <a:avLst/>
          </a:prstGeom>
          <a:ln w="19050">
            <a:solidFill>
              <a:srgbClr val="C00000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>
            <a:off x="2083108" y="2660558"/>
            <a:ext cx="318800" cy="284480"/>
          </a:xfrm>
          <a:prstGeom prst="line">
            <a:avLst/>
          </a:prstGeom>
          <a:ln w="19050">
            <a:solidFill>
              <a:srgbClr val="C00000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 flipV="1">
            <a:off x="2094607" y="5294069"/>
            <a:ext cx="318800" cy="284480"/>
          </a:xfrm>
          <a:prstGeom prst="line">
            <a:avLst/>
          </a:prstGeom>
          <a:ln w="19050">
            <a:solidFill>
              <a:srgbClr val="C00000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>
            <a:off x="2084755" y="5581116"/>
            <a:ext cx="375919" cy="4438"/>
          </a:xfrm>
          <a:prstGeom prst="line">
            <a:avLst/>
          </a:prstGeom>
          <a:ln w="19050">
            <a:solidFill>
              <a:srgbClr val="C00000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/>
        </p:nvCxnSpPr>
        <p:spPr>
          <a:xfrm>
            <a:off x="2084755" y="5577187"/>
            <a:ext cx="318800" cy="284480"/>
          </a:xfrm>
          <a:prstGeom prst="line">
            <a:avLst/>
          </a:prstGeom>
          <a:ln w="19050">
            <a:solidFill>
              <a:srgbClr val="C00000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35" name="直接连接符 34"/>
          <p:cNvCxnSpPr/>
          <p:nvPr/>
        </p:nvCxnSpPr>
        <p:spPr>
          <a:xfrm flipV="1">
            <a:off x="2092960" y="3393103"/>
            <a:ext cx="366067" cy="767696"/>
          </a:xfrm>
          <a:prstGeom prst="line">
            <a:avLst/>
          </a:prstGeom>
          <a:ln w="19050">
            <a:solidFill>
              <a:srgbClr val="C00000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36" name="直接连接符 35"/>
          <p:cNvCxnSpPr/>
          <p:nvPr/>
        </p:nvCxnSpPr>
        <p:spPr>
          <a:xfrm>
            <a:off x="2083108" y="4163366"/>
            <a:ext cx="385771" cy="121439"/>
          </a:xfrm>
          <a:prstGeom prst="line">
            <a:avLst/>
          </a:prstGeom>
          <a:ln w="19050">
            <a:solidFill>
              <a:srgbClr val="C00000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40" name="直接连接符 39"/>
          <p:cNvCxnSpPr/>
          <p:nvPr/>
        </p:nvCxnSpPr>
        <p:spPr>
          <a:xfrm flipV="1">
            <a:off x="2105895" y="3711372"/>
            <a:ext cx="362984" cy="437596"/>
          </a:xfrm>
          <a:prstGeom prst="line">
            <a:avLst/>
          </a:prstGeom>
          <a:ln w="19050">
            <a:solidFill>
              <a:srgbClr val="C00000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43" name="直接连接符 42"/>
          <p:cNvCxnSpPr/>
          <p:nvPr/>
        </p:nvCxnSpPr>
        <p:spPr>
          <a:xfrm flipV="1">
            <a:off x="2105895" y="3993926"/>
            <a:ext cx="353132" cy="161328"/>
          </a:xfrm>
          <a:prstGeom prst="line">
            <a:avLst/>
          </a:prstGeom>
          <a:ln w="19050">
            <a:solidFill>
              <a:srgbClr val="C00000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46" name="直接连接符 45"/>
          <p:cNvCxnSpPr/>
          <p:nvPr/>
        </p:nvCxnSpPr>
        <p:spPr>
          <a:xfrm>
            <a:off x="2078877" y="4160913"/>
            <a:ext cx="362984" cy="437596"/>
          </a:xfrm>
          <a:prstGeom prst="line">
            <a:avLst/>
          </a:prstGeom>
          <a:ln w="19050">
            <a:solidFill>
              <a:srgbClr val="C00000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47" name="直接连接符 46"/>
          <p:cNvCxnSpPr/>
          <p:nvPr/>
        </p:nvCxnSpPr>
        <p:spPr>
          <a:xfrm>
            <a:off x="2075794" y="4163300"/>
            <a:ext cx="366067" cy="767696"/>
          </a:xfrm>
          <a:prstGeom prst="line">
            <a:avLst/>
          </a:prstGeom>
          <a:ln w="19050">
            <a:solidFill>
              <a:srgbClr val="C00000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0" y="0"/>
            <a:ext cx="9144000" cy="980728"/>
            <a:chOff x="0" y="0"/>
            <a:chExt cx="9144000" cy="980728"/>
          </a:xfrm>
        </p:grpSpPr>
        <p:sp>
          <p:nvSpPr>
            <p:cNvPr id="24" name="矩形 23"/>
            <p:cNvSpPr/>
            <p:nvPr/>
          </p:nvSpPr>
          <p:spPr>
            <a:xfrm>
              <a:off x="0" y="0"/>
              <a:ext cx="9144000" cy="980728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 sz="4400" b="1" dirty="0">
                <a:solidFill>
                  <a:prstClr val="white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  <p:pic>
          <p:nvPicPr>
            <p:cNvPr id="28" name="图片 27" descr="10.png"/>
            <p:cNvPicPr>
              <a:picLocks noChangeAspect="1"/>
            </p:cNvPicPr>
            <p:nvPr/>
          </p:nvPicPr>
          <p:blipFill rotWithShape="1">
            <a:blip r:embed="rId1" cstate="print">
              <a:lum bright="-34000" contras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8731"/>
            <a:stretch>
              <a:fillRect/>
            </a:stretch>
          </p:blipFill>
          <p:spPr bwMode="auto">
            <a:xfrm>
              <a:off x="8045128" y="35913"/>
              <a:ext cx="1098872" cy="944815"/>
            </a:xfrm>
            <a:prstGeom prst="rect">
              <a:avLst/>
            </a:prstGeom>
            <a:solidFill>
              <a:srgbClr val="C00000"/>
            </a:solidFill>
            <a:ln w="9525">
              <a:noFill/>
              <a:miter lim="800000"/>
              <a:headEnd/>
              <a:tailEnd/>
            </a:ln>
          </p:spPr>
        </p:pic>
      </p:grpSp>
      <p:sp>
        <p:nvSpPr>
          <p:cNvPr id="9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04920" y="6492875"/>
            <a:ext cx="539080" cy="365125"/>
          </a:xfrm>
        </p:spPr>
        <p:txBody>
          <a:bodyPr/>
          <a:lstStyle/>
          <a:p>
            <a:pPr>
              <a:defRPr/>
            </a:pPr>
            <a:fld id="{70203470-354E-4258-B22B-F01C9F58DBE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380435" y="188640"/>
            <a:ext cx="2031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3600" b="1" dirty="0" smtClean="0">
                <a:solidFill>
                  <a:prstClr val="white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主要内容</a:t>
            </a:r>
            <a:endParaRPr lang="zh-CN" altLang="en-US" sz="3600" b="1" dirty="0">
              <a:solidFill>
                <a:prstClr val="white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428596" y="1344027"/>
            <a:ext cx="636424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 dirty="0" smtClean="0">
                <a:solidFill>
                  <a:srgbClr val="C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一、党委书记要善于当“班长”。</a:t>
            </a:r>
            <a:endParaRPr lang="zh-CN" altLang="en-US" sz="3200" dirty="0">
              <a:solidFill>
                <a:srgbClr val="C0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1000099" y="4500570"/>
            <a:ext cx="3808820" cy="1937946"/>
            <a:chOff x="4786314" y="2143116"/>
            <a:chExt cx="3622807" cy="1937946"/>
          </a:xfrm>
        </p:grpSpPr>
        <p:sp>
          <p:nvSpPr>
            <p:cNvPr id="10" name="矩形 9"/>
            <p:cNvSpPr/>
            <p:nvPr/>
          </p:nvSpPr>
          <p:spPr>
            <a:xfrm>
              <a:off x="4857752" y="2143116"/>
              <a:ext cx="3551369" cy="189500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Char char="•"/>
              </a:pPr>
              <a:r>
                <a:rPr lang="zh-CN" altLang="en-US" dirty="0" smtClean="0">
                  <a:solidFill>
                    <a:srgbClr val="002060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  增强集体领导观念。</a:t>
              </a:r>
              <a:endParaRPr lang="en-US" altLang="zh-CN" dirty="0" smtClean="0">
                <a:solidFill>
                  <a:srgbClr val="002060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  <a:p>
              <a:pPr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Char char="•"/>
              </a:pPr>
              <a:r>
                <a:rPr lang="zh-CN" altLang="en-US" dirty="0" smtClean="0">
                  <a:solidFill>
                    <a:srgbClr val="002060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  注意协调好内部关系。</a:t>
              </a:r>
              <a:endParaRPr lang="en-US" altLang="zh-CN" dirty="0" smtClean="0">
                <a:solidFill>
                  <a:srgbClr val="002060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  <a:p>
              <a:pPr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Char char="•"/>
              </a:pPr>
              <a:r>
                <a:rPr lang="zh-CN" altLang="en-US" dirty="0" smtClean="0">
                  <a:solidFill>
                    <a:srgbClr val="002060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  加强对班子成员的日常管理。</a:t>
              </a:r>
              <a:endParaRPr lang="en-US" altLang="zh-CN" dirty="0" smtClean="0">
                <a:solidFill>
                  <a:srgbClr val="002060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  <a:p>
              <a:pPr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Char char="•"/>
              </a:pPr>
              <a:r>
                <a:rPr lang="zh-CN" altLang="en-US" dirty="0" smtClean="0">
                  <a:solidFill>
                    <a:srgbClr val="002060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  用模范行动树立榜样。</a:t>
              </a:r>
              <a:endParaRPr lang="zh-CN" altLang="en-US" dirty="0">
                <a:solidFill>
                  <a:srgbClr val="002060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  <p:grpSp>
          <p:nvGrpSpPr>
            <p:cNvPr id="11" name="组合 10"/>
            <p:cNvGrpSpPr/>
            <p:nvPr/>
          </p:nvGrpSpPr>
          <p:grpSpPr>
            <a:xfrm>
              <a:off x="4786314" y="2143116"/>
              <a:ext cx="3571900" cy="1937946"/>
              <a:chOff x="395536" y="2276872"/>
              <a:chExt cx="2856043" cy="648072"/>
            </a:xfrm>
          </p:grpSpPr>
          <p:sp>
            <p:nvSpPr>
              <p:cNvPr id="12" name="圆角矩形 11"/>
              <p:cNvSpPr/>
              <p:nvPr/>
            </p:nvSpPr>
            <p:spPr>
              <a:xfrm flipV="1">
                <a:off x="395536" y="2276872"/>
                <a:ext cx="2808312" cy="648072"/>
              </a:xfrm>
              <a:prstGeom prst="roundRect">
                <a:avLst/>
              </a:prstGeom>
              <a:noFill/>
              <a:ln w="6350"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  <p:sp>
            <p:nvSpPr>
              <p:cNvPr id="13" name="TextBox 12"/>
              <p:cNvSpPr txBox="1"/>
              <p:nvPr/>
            </p:nvSpPr>
            <p:spPr>
              <a:xfrm>
                <a:off x="407771" y="2281064"/>
                <a:ext cx="2843808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 sz="1800" dirty="0" smtClean="0">
                  <a:solidFill>
                    <a:srgbClr val="4F81BD">
                      <a:lumMod val="75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pic>
        <p:nvPicPr>
          <p:cNvPr id="2051" name="Picture 3" descr="C:\Users\lisn\Desktop\XI1.jpg"/>
          <p:cNvPicPr>
            <a:picLocks noChangeAspect="1" noChangeArrowheads="1"/>
          </p:cNvPicPr>
          <p:nvPr/>
        </p:nvPicPr>
        <p:blipFill>
          <a:blip r:embed="rId2" cstate="print"/>
          <a:srcRect r="11920"/>
          <a:stretch>
            <a:fillRect/>
          </a:stretch>
        </p:blipFill>
        <p:spPr bwMode="auto">
          <a:xfrm>
            <a:off x="5643570" y="3143248"/>
            <a:ext cx="3167081" cy="2157406"/>
          </a:xfrm>
          <a:prstGeom prst="rect">
            <a:avLst/>
          </a:prstGeom>
          <a:noFill/>
        </p:spPr>
      </p:pic>
      <p:grpSp>
        <p:nvGrpSpPr>
          <p:cNvPr id="17" name="组合 16"/>
          <p:cNvGrpSpPr/>
          <p:nvPr/>
        </p:nvGrpSpPr>
        <p:grpSpPr>
          <a:xfrm>
            <a:off x="571472" y="2071678"/>
            <a:ext cx="5143536" cy="2071702"/>
            <a:chOff x="571472" y="2071678"/>
            <a:chExt cx="5143536" cy="2071702"/>
          </a:xfrm>
        </p:grpSpPr>
        <p:sp>
          <p:nvSpPr>
            <p:cNvPr id="8" name="矩形 7"/>
            <p:cNvSpPr/>
            <p:nvPr/>
          </p:nvSpPr>
          <p:spPr>
            <a:xfrm>
              <a:off x="1071538" y="2352849"/>
              <a:ext cx="4500594" cy="143334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dirty="0" smtClean="0">
                  <a:solidFill>
                    <a:srgbClr val="C00000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党委书记要善于当好班长，带好队伍，要带头执行民主集中制，在各方面以身作则，发挥好表率作用。</a:t>
              </a:r>
              <a:endParaRPr lang="zh-CN" altLang="en-US" dirty="0">
                <a:solidFill>
                  <a:srgbClr val="C00000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  <p:sp>
          <p:nvSpPr>
            <p:cNvPr id="16" name="椭圆形标注 15"/>
            <p:cNvSpPr/>
            <p:nvPr/>
          </p:nvSpPr>
          <p:spPr>
            <a:xfrm>
              <a:off x="571472" y="2071678"/>
              <a:ext cx="5143536" cy="2071702"/>
            </a:xfrm>
            <a:prstGeom prst="wedgeEllipseCallout">
              <a:avLst>
                <a:gd name="adj1" fmla="val 66139"/>
                <a:gd name="adj2" fmla="val 25206"/>
              </a:avLst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 sz="1800">
                <a:solidFill>
                  <a:prstClr val="white"/>
                </a:solidFill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4989129" y="6092765"/>
            <a:ext cx="4031873" cy="40011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批评</a:t>
            </a:r>
            <a:r>
              <a:rPr lang="zh-CN" altLang="en-US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李井泉同志要学会当“班长”</a:t>
            </a:r>
            <a:endParaRPr lang="zh-CN" altLang="en-US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1" name="Picture 1" descr="C:\Users\lisn\Desktop\圆桌会议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2143116"/>
            <a:ext cx="4226327" cy="2674238"/>
          </a:xfrm>
          <a:prstGeom prst="rect">
            <a:avLst/>
          </a:prstGeom>
          <a:noFill/>
        </p:spPr>
      </p:pic>
      <p:grpSp>
        <p:nvGrpSpPr>
          <p:cNvPr id="2" name="组合 3"/>
          <p:cNvGrpSpPr/>
          <p:nvPr/>
        </p:nvGrpSpPr>
        <p:grpSpPr>
          <a:xfrm>
            <a:off x="0" y="0"/>
            <a:ext cx="9144000" cy="980728"/>
            <a:chOff x="0" y="0"/>
            <a:chExt cx="9144000" cy="980728"/>
          </a:xfrm>
        </p:grpSpPr>
        <p:sp>
          <p:nvSpPr>
            <p:cNvPr id="24" name="矩形 23"/>
            <p:cNvSpPr/>
            <p:nvPr/>
          </p:nvSpPr>
          <p:spPr>
            <a:xfrm>
              <a:off x="0" y="0"/>
              <a:ext cx="9144000" cy="980728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 sz="4400" b="1" dirty="0">
                <a:solidFill>
                  <a:prstClr val="white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  <p:pic>
          <p:nvPicPr>
            <p:cNvPr id="28" name="图片 27" descr="10.png"/>
            <p:cNvPicPr>
              <a:picLocks noChangeAspect="1"/>
            </p:cNvPicPr>
            <p:nvPr/>
          </p:nvPicPr>
          <p:blipFill rotWithShape="1">
            <a:blip r:embed="rId2" cstate="print">
              <a:lum bright="-34000" contras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8731"/>
            <a:stretch>
              <a:fillRect/>
            </a:stretch>
          </p:blipFill>
          <p:spPr bwMode="auto">
            <a:xfrm>
              <a:off x="8045128" y="35913"/>
              <a:ext cx="1098872" cy="944815"/>
            </a:xfrm>
            <a:prstGeom prst="rect">
              <a:avLst/>
            </a:prstGeom>
            <a:solidFill>
              <a:srgbClr val="C00000"/>
            </a:solidFill>
            <a:ln w="9525">
              <a:noFill/>
              <a:miter lim="800000"/>
              <a:headEnd/>
              <a:tailEnd/>
            </a:ln>
          </p:spPr>
        </p:pic>
      </p:grpSp>
      <p:sp>
        <p:nvSpPr>
          <p:cNvPr id="9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04920" y="6492875"/>
            <a:ext cx="539080" cy="365125"/>
          </a:xfrm>
        </p:spPr>
        <p:txBody>
          <a:bodyPr/>
          <a:lstStyle/>
          <a:p>
            <a:pPr>
              <a:defRPr/>
            </a:pPr>
            <a:fld id="{70203470-354E-4258-B22B-F01C9F58DBE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380435" y="188640"/>
            <a:ext cx="2031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3600" b="1" dirty="0" smtClean="0">
                <a:solidFill>
                  <a:prstClr val="white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主要内容</a:t>
            </a:r>
            <a:endParaRPr lang="zh-CN" altLang="en-US" sz="3600" b="1" dirty="0">
              <a:solidFill>
                <a:prstClr val="white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28596" y="1357298"/>
            <a:ext cx="551946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 dirty="0" smtClean="0">
                <a:solidFill>
                  <a:srgbClr val="C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二、要把问题摆到桌面上来。</a:t>
            </a:r>
            <a:endParaRPr lang="zh-CN" altLang="en-US" sz="3200" b="1" dirty="0">
              <a:solidFill>
                <a:srgbClr val="C0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4057351" y="2500306"/>
            <a:ext cx="5086649" cy="1471680"/>
            <a:chOff x="4214810" y="2643182"/>
            <a:chExt cx="5086649" cy="1471680"/>
          </a:xfrm>
        </p:grpSpPr>
        <p:sp>
          <p:nvSpPr>
            <p:cNvPr id="8" name="矩形 7"/>
            <p:cNvSpPr/>
            <p:nvPr/>
          </p:nvSpPr>
          <p:spPr>
            <a:xfrm>
              <a:off x="4214810" y="2643182"/>
              <a:ext cx="2763898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b="1" dirty="0" smtClean="0">
                  <a:solidFill>
                    <a:srgbClr val="C00000"/>
                  </a:solidFill>
                  <a:latin typeface="Calibri" panose="020F0502020204030204"/>
                  <a:ea typeface="宋体" panose="02010600030101010101" pitchFamily="2" charset="-122"/>
                </a:rPr>
                <a:t>“不要在背后议论。</a:t>
              </a:r>
              <a:r>
                <a:rPr lang="zh-CN" altLang="en-US" dirty="0" smtClean="0">
                  <a:solidFill>
                    <a:srgbClr val="C00000"/>
                  </a:solidFill>
                  <a:latin typeface="Calibri" panose="020F0502020204030204"/>
                  <a:ea typeface="宋体" panose="02010600030101010101" pitchFamily="2" charset="-122"/>
                </a:rPr>
                <a:t>”</a:t>
              </a:r>
              <a:endParaRPr lang="zh-CN" altLang="en-US" dirty="0">
                <a:solidFill>
                  <a:srgbClr val="C00000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4214810" y="3183690"/>
              <a:ext cx="5086649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b="1" dirty="0" smtClean="0">
                  <a:solidFill>
                    <a:srgbClr val="C00000"/>
                  </a:solidFill>
                  <a:latin typeface="Calibri" panose="020F0502020204030204"/>
                  <a:ea typeface="宋体" panose="02010600030101010101" pitchFamily="2" charset="-122"/>
                </a:rPr>
                <a:t>“有了问题就开会，摆到桌面上来讨论。</a:t>
              </a:r>
              <a:r>
                <a:rPr lang="zh-CN" altLang="en-US" dirty="0" smtClean="0">
                  <a:solidFill>
                    <a:srgbClr val="C00000"/>
                  </a:solidFill>
                  <a:latin typeface="Calibri" panose="020F0502020204030204"/>
                  <a:ea typeface="宋体" panose="02010600030101010101" pitchFamily="2" charset="-122"/>
                </a:rPr>
                <a:t>”</a:t>
              </a:r>
              <a:endParaRPr lang="zh-CN" altLang="en-US" dirty="0">
                <a:solidFill>
                  <a:srgbClr val="C00000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4214810" y="3714752"/>
              <a:ext cx="4055919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b="1" dirty="0" smtClean="0">
                  <a:solidFill>
                    <a:srgbClr val="C00000"/>
                  </a:solidFill>
                  <a:latin typeface="Calibri" panose="020F0502020204030204"/>
                  <a:ea typeface="宋体" panose="02010600030101010101" pitchFamily="2" charset="-122"/>
                </a:rPr>
                <a:t>“规定它几条，问题就解决了。”</a:t>
              </a:r>
              <a:endParaRPr lang="zh-CN" altLang="en-US" dirty="0">
                <a:solidFill>
                  <a:srgbClr val="C00000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sp>
        <p:nvSpPr>
          <p:cNvPr id="13" name="矩形 12"/>
          <p:cNvSpPr/>
          <p:nvPr/>
        </p:nvSpPr>
        <p:spPr>
          <a:xfrm>
            <a:off x="500034" y="4929198"/>
            <a:ext cx="814393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800" dirty="0" smtClean="0">
                <a:solidFill>
                  <a:srgbClr val="002060"/>
                </a:solidFill>
                <a:latin typeface="Calibri" panose="020F0502020204030204"/>
                <a:ea typeface="宋体" panose="02010600030101010101" pitchFamily="2" charset="-122"/>
              </a:rPr>
              <a:t>……</a:t>
            </a:r>
            <a:r>
              <a:rPr lang="zh-CN" altLang="en-US" sz="1800" dirty="0" smtClean="0">
                <a:solidFill>
                  <a:srgbClr val="002060"/>
                </a:solidFill>
                <a:latin typeface="Calibri" panose="020F0502020204030204"/>
                <a:ea typeface="宋体" panose="02010600030101010101" pitchFamily="2" charset="-122"/>
              </a:rPr>
              <a:t>我们要始终牢记毛泽东同志关于书记和委员之间的</a:t>
            </a:r>
            <a:r>
              <a:rPr lang="zh-CN" altLang="en-US" sz="1800" b="1" dirty="0" smtClean="0">
                <a:solidFill>
                  <a:srgbClr val="002060"/>
                </a:solidFill>
                <a:latin typeface="Calibri" panose="020F0502020204030204"/>
                <a:ea typeface="宋体" panose="02010600030101010101" pitchFamily="2" charset="-122"/>
              </a:rPr>
              <a:t>“谅解、支援和友谊，比什么都重要”</a:t>
            </a:r>
            <a:r>
              <a:rPr lang="zh-CN" altLang="en-US" sz="1800" dirty="0" smtClean="0">
                <a:solidFill>
                  <a:srgbClr val="002060"/>
                </a:solidFill>
                <a:latin typeface="Calibri" panose="020F0502020204030204"/>
                <a:ea typeface="宋体" panose="02010600030101010101" pitchFamily="2" charset="-122"/>
              </a:rPr>
              <a:t>的教导，正确财待自己，正确对待同志，正确对待组织，用真诚赢得大家的理解和信任，在合作中加深了解，在共事中增进团结，以坚强的党性、良好的作风、规范的制度和人格的魅力抓好班子自身建设。</a:t>
            </a:r>
            <a:endParaRPr lang="zh-CN" altLang="en-US" sz="1800" dirty="0" smtClean="0">
              <a:solidFill>
                <a:srgbClr val="002060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800" dirty="0" smtClean="0">
                <a:solidFill>
                  <a:srgbClr val="002060"/>
                </a:solidFill>
                <a:latin typeface="Calibri" panose="020F0502020204030204"/>
                <a:ea typeface="宋体" panose="02010600030101010101" pitchFamily="2" charset="-122"/>
              </a:rPr>
              <a:t>　　</a:t>
            </a:r>
            <a:r>
              <a:rPr lang="en-US" altLang="zh-CN" sz="1800" b="1" dirty="0" smtClean="0">
                <a:solidFill>
                  <a:srgbClr val="002060"/>
                </a:solidFill>
                <a:latin typeface="Calibri" panose="020F0502020204030204"/>
                <a:ea typeface="宋体" panose="02010600030101010101" pitchFamily="2" charset="-122"/>
              </a:rPr>
              <a:t>——</a:t>
            </a:r>
            <a:r>
              <a:rPr lang="zh-CN" altLang="en-US" sz="1800" b="1" dirty="0" smtClean="0">
                <a:solidFill>
                  <a:srgbClr val="002060"/>
                </a:solidFill>
                <a:latin typeface="Calibri" panose="020F0502020204030204"/>
                <a:ea typeface="宋体" panose="02010600030101010101" pitchFamily="2" charset="-122"/>
              </a:rPr>
              <a:t>习近平在新任市县党政“一把手”民主集中制专题研讨班上的讲话（</a:t>
            </a:r>
            <a:r>
              <a:rPr lang="en-US" altLang="zh-CN" sz="1800" b="1" dirty="0" smtClean="0">
                <a:solidFill>
                  <a:srgbClr val="002060"/>
                </a:solidFill>
                <a:latin typeface="Calibri" panose="020F0502020204030204"/>
                <a:ea typeface="宋体" panose="02010600030101010101" pitchFamily="2" charset="-122"/>
              </a:rPr>
              <a:t>2003</a:t>
            </a:r>
            <a:r>
              <a:rPr lang="zh-CN" altLang="en-US" sz="1800" b="1" dirty="0" smtClean="0">
                <a:solidFill>
                  <a:srgbClr val="002060"/>
                </a:solidFill>
                <a:latin typeface="Calibri" panose="020F0502020204030204"/>
                <a:ea typeface="宋体" panose="02010600030101010101" pitchFamily="2" charset="-122"/>
              </a:rPr>
              <a:t>年</a:t>
            </a:r>
            <a:r>
              <a:rPr lang="en-US" altLang="zh-CN" sz="1800" b="1" dirty="0" smtClean="0">
                <a:solidFill>
                  <a:srgbClr val="002060"/>
                </a:solidFill>
                <a:latin typeface="Calibri" panose="020F0502020204030204"/>
                <a:ea typeface="宋体" panose="02010600030101010101" pitchFamily="2" charset="-122"/>
              </a:rPr>
              <a:t>11</a:t>
            </a:r>
            <a:r>
              <a:rPr lang="zh-CN" altLang="en-US" sz="1800" b="1" dirty="0" smtClean="0">
                <a:solidFill>
                  <a:srgbClr val="002060"/>
                </a:solidFill>
                <a:latin typeface="Calibri" panose="020F0502020204030204"/>
                <a:ea typeface="宋体" panose="02010600030101010101" pitchFamily="2" charset="-122"/>
              </a:rPr>
              <a:t>月</a:t>
            </a:r>
            <a:r>
              <a:rPr lang="en-US" altLang="zh-CN" sz="1800" b="1" dirty="0" smtClean="0">
                <a:solidFill>
                  <a:srgbClr val="002060"/>
                </a:solidFill>
                <a:latin typeface="Calibri" panose="020F0502020204030204"/>
                <a:ea typeface="宋体" panose="02010600030101010101" pitchFamily="2" charset="-122"/>
              </a:rPr>
              <a:t>3</a:t>
            </a:r>
            <a:r>
              <a:rPr lang="zh-CN" altLang="en-US" sz="1800" b="1" dirty="0" smtClean="0">
                <a:solidFill>
                  <a:srgbClr val="002060"/>
                </a:solidFill>
                <a:latin typeface="Calibri" panose="020F0502020204030204"/>
                <a:ea typeface="宋体" panose="02010600030101010101" pitchFamily="2" charset="-122"/>
              </a:rPr>
              <a:t>日）</a:t>
            </a:r>
            <a:endParaRPr lang="zh-CN" altLang="en-US" sz="1800" dirty="0">
              <a:solidFill>
                <a:srgbClr val="002060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3"/>
          <p:cNvGrpSpPr/>
          <p:nvPr/>
        </p:nvGrpSpPr>
        <p:grpSpPr>
          <a:xfrm>
            <a:off x="0" y="0"/>
            <a:ext cx="9144000" cy="980728"/>
            <a:chOff x="0" y="0"/>
            <a:chExt cx="9144000" cy="980728"/>
          </a:xfrm>
        </p:grpSpPr>
        <p:sp>
          <p:nvSpPr>
            <p:cNvPr id="24" name="矩形 23"/>
            <p:cNvSpPr/>
            <p:nvPr/>
          </p:nvSpPr>
          <p:spPr>
            <a:xfrm>
              <a:off x="0" y="0"/>
              <a:ext cx="9144000" cy="980728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 sz="4400" b="1" dirty="0">
                <a:solidFill>
                  <a:prstClr val="white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  <p:pic>
          <p:nvPicPr>
            <p:cNvPr id="28" name="图片 27" descr="10.png"/>
            <p:cNvPicPr>
              <a:picLocks noChangeAspect="1"/>
            </p:cNvPicPr>
            <p:nvPr/>
          </p:nvPicPr>
          <p:blipFill rotWithShape="1">
            <a:blip r:embed="rId1" cstate="print">
              <a:lum bright="-34000" contras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8731"/>
            <a:stretch>
              <a:fillRect/>
            </a:stretch>
          </p:blipFill>
          <p:spPr bwMode="auto">
            <a:xfrm>
              <a:off x="8045128" y="35913"/>
              <a:ext cx="1098872" cy="944815"/>
            </a:xfrm>
            <a:prstGeom prst="rect">
              <a:avLst/>
            </a:prstGeom>
            <a:solidFill>
              <a:srgbClr val="C00000"/>
            </a:solidFill>
            <a:ln w="9525">
              <a:noFill/>
              <a:miter lim="800000"/>
              <a:headEnd/>
              <a:tailEnd/>
            </a:ln>
          </p:spPr>
        </p:pic>
      </p:grpSp>
      <p:sp>
        <p:nvSpPr>
          <p:cNvPr id="9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04920" y="6492875"/>
            <a:ext cx="539080" cy="365125"/>
          </a:xfrm>
        </p:spPr>
        <p:txBody>
          <a:bodyPr/>
          <a:lstStyle/>
          <a:p>
            <a:pPr>
              <a:defRPr/>
            </a:pPr>
            <a:fld id="{70203470-354E-4258-B22B-F01C9F58DBE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380435" y="188640"/>
            <a:ext cx="2031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3600" b="1" dirty="0" smtClean="0">
                <a:solidFill>
                  <a:prstClr val="white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主要内容</a:t>
            </a:r>
            <a:endParaRPr lang="zh-CN" altLang="en-US" sz="3600" b="1" dirty="0">
              <a:solidFill>
                <a:prstClr val="white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08263" y="1357298"/>
            <a:ext cx="387798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 dirty="0" smtClean="0">
                <a:solidFill>
                  <a:srgbClr val="C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三、“互通情报”。</a:t>
            </a:r>
            <a:endParaRPr lang="zh-CN" altLang="en-US" sz="3200" b="1" dirty="0">
              <a:solidFill>
                <a:srgbClr val="C0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5357818" y="1928802"/>
            <a:ext cx="3066919" cy="4500594"/>
            <a:chOff x="500034" y="1857364"/>
            <a:chExt cx="8366962" cy="1428760"/>
          </a:xfrm>
        </p:grpSpPr>
        <p:sp>
          <p:nvSpPr>
            <p:cNvPr id="11" name="圆角矩形 10"/>
            <p:cNvSpPr/>
            <p:nvPr/>
          </p:nvSpPr>
          <p:spPr>
            <a:xfrm flipV="1">
              <a:off x="500034" y="1857364"/>
              <a:ext cx="8359049" cy="1428760"/>
            </a:xfrm>
            <a:prstGeom prst="roundRect">
              <a:avLst/>
            </a:prstGeom>
            <a:noFill/>
            <a:ln w="6350"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732894" y="1919477"/>
              <a:ext cx="8134102" cy="126041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auto">
                <a:spcBef>
                  <a:spcPts val="600"/>
                </a:spcBef>
                <a:spcAft>
                  <a:spcPts val="0"/>
                </a:spcAft>
              </a:pPr>
              <a:r>
                <a:rPr lang="zh-CN" altLang="en-US" sz="2200" dirty="0" smtClean="0">
                  <a:solidFill>
                    <a:srgbClr val="C00000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“党委各委员之间要把彼此知道的情况互相通知、互相交流。这对于取得共同的语言是很重要的。</a:t>
              </a:r>
              <a:r>
                <a:rPr lang="en-US" altLang="zh-CN" sz="2200" dirty="0" smtClean="0">
                  <a:solidFill>
                    <a:srgbClr val="C00000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”</a:t>
              </a:r>
              <a:endParaRPr lang="en-US" altLang="zh-CN" sz="2200" dirty="0" smtClean="0">
                <a:solidFill>
                  <a:srgbClr val="C00000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  <a:p>
              <a:pPr fontAlgn="auto">
                <a:spcBef>
                  <a:spcPts val="600"/>
                </a:spcBef>
                <a:spcAft>
                  <a:spcPts val="0"/>
                </a:spcAft>
              </a:pPr>
              <a:endParaRPr lang="en-US" altLang="zh-CN" sz="1800" dirty="0" smtClean="0">
                <a:solidFill>
                  <a:srgbClr val="C00000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  <a:p>
              <a:pPr fontAlgn="auto">
                <a:spcBef>
                  <a:spcPts val="600"/>
                </a:spcBef>
                <a:spcAft>
                  <a:spcPts val="0"/>
                </a:spcAft>
              </a:pPr>
              <a:r>
                <a:rPr lang="en-US" altLang="zh-CN" sz="2200" dirty="0" smtClean="0">
                  <a:solidFill>
                    <a:srgbClr val="C00000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“</a:t>
              </a:r>
              <a:r>
                <a:rPr lang="zh-CN" altLang="en-US" sz="2200" dirty="0" smtClean="0">
                  <a:solidFill>
                    <a:srgbClr val="C00000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有些人不是这样做，而是像老子说的“鸡犬之声相闻，老死不相往来”，结果彼此之间就缺乏共同的语言。</a:t>
              </a:r>
              <a:r>
                <a:rPr lang="zh-CN" altLang="en-US" dirty="0" smtClean="0">
                  <a:solidFill>
                    <a:srgbClr val="C00000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”</a:t>
              </a:r>
              <a:endParaRPr lang="zh-CN" altLang="en-US" dirty="0" smtClean="0">
                <a:solidFill>
                  <a:srgbClr val="C00000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  <p:pic>
        <p:nvPicPr>
          <p:cNvPr id="1027" name="Picture 3" descr="C:\Users\lisn\Desktop\沟通.jpg"/>
          <p:cNvPicPr>
            <a:picLocks noChangeAspect="1" noChangeArrowheads="1"/>
          </p:cNvPicPr>
          <p:nvPr/>
        </p:nvPicPr>
        <p:blipFill>
          <a:blip r:embed="rId2" cstate="print"/>
          <a:srcRect l="2431" t="4863" r="2755" b="10048"/>
          <a:stretch>
            <a:fillRect/>
          </a:stretch>
        </p:blipFill>
        <p:spPr bwMode="auto">
          <a:xfrm>
            <a:off x="571472" y="2643182"/>
            <a:ext cx="4286280" cy="366119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3"/>
          <p:cNvGrpSpPr/>
          <p:nvPr/>
        </p:nvGrpSpPr>
        <p:grpSpPr>
          <a:xfrm>
            <a:off x="0" y="0"/>
            <a:ext cx="9144000" cy="980728"/>
            <a:chOff x="0" y="0"/>
            <a:chExt cx="9144000" cy="980728"/>
          </a:xfrm>
        </p:grpSpPr>
        <p:sp>
          <p:nvSpPr>
            <p:cNvPr id="24" name="矩形 23"/>
            <p:cNvSpPr/>
            <p:nvPr/>
          </p:nvSpPr>
          <p:spPr>
            <a:xfrm>
              <a:off x="0" y="0"/>
              <a:ext cx="9144000" cy="980728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 sz="4400" b="1" dirty="0">
                <a:solidFill>
                  <a:prstClr val="white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  <p:pic>
          <p:nvPicPr>
            <p:cNvPr id="28" name="图片 27" descr="10.png"/>
            <p:cNvPicPr>
              <a:picLocks noChangeAspect="1"/>
            </p:cNvPicPr>
            <p:nvPr/>
          </p:nvPicPr>
          <p:blipFill rotWithShape="1">
            <a:blip r:embed="rId1" cstate="print">
              <a:lum bright="-34000" contras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8731"/>
            <a:stretch>
              <a:fillRect/>
            </a:stretch>
          </p:blipFill>
          <p:spPr bwMode="auto">
            <a:xfrm>
              <a:off x="8045128" y="35913"/>
              <a:ext cx="1098872" cy="944815"/>
            </a:xfrm>
            <a:prstGeom prst="rect">
              <a:avLst/>
            </a:prstGeom>
            <a:solidFill>
              <a:srgbClr val="C00000"/>
            </a:solidFill>
            <a:ln w="9525">
              <a:noFill/>
              <a:miter lim="800000"/>
              <a:headEnd/>
              <a:tailEnd/>
            </a:ln>
          </p:spPr>
        </p:pic>
      </p:grpSp>
      <p:sp>
        <p:nvSpPr>
          <p:cNvPr id="9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04920" y="6492875"/>
            <a:ext cx="539080" cy="365125"/>
          </a:xfrm>
        </p:spPr>
        <p:txBody>
          <a:bodyPr/>
          <a:lstStyle/>
          <a:p>
            <a:pPr>
              <a:defRPr/>
            </a:pPr>
            <a:fld id="{70203470-354E-4258-B22B-F01C9F58DBE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380435" y="188640"/>
            <a:ext cx="2031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3600" b="1" dirty="0" smtClean="0">
                <a:solidFill>
                  <a:prstClr val="white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主要内容</a:t>
            </a:r>
            <a:endParaRPr lang="zh-CN" altLang="en-US" sz="3600" b="1" dirty="0">
              <a:solidFill>
                <a:prstClr val="white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28596" y="1280212"/>
            <a:ext cx="735811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 dirty="0" smtClean="0">
                <a:solidFill>
                  <a:srgbClr val="C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四、不懂得和不了解的东西要问下级，</a:t>
            </a:r>
            <a:endParaRPr lang="en-US" altLang="zh-CN" sz="3200" b="1" dirty="0" smtClean="0">
              <a:solidFill>
                <a:srgbClr val="C0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3200" b="1" dirty="0" smtClean="0">
                <a:solidFill>
                  <a:srgbClr val="C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        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不要轻易表示赞成或反对。</a:t>
            </a:r>
            <a:endParaRPr lang="zh-CN" altLang="en-US" sz="3200" b="1" dirty="0">
              <a:solidFill>
                <a:srgbClr val="C0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05808" y="2857496"/>
            <a:ext cx="4345805" cy="2000264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eaVert" wrap="square">
            <a:spAutoFit/>
          </a:bodyPr>
          <a:lstStyle/>
          <a:p>
            <a:pPr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600" dirty="0" smtClean="0">
                <a:solidFill>
                  <a:srgbClr val="002060"/>
                </a:solidFill>
                <a:latin typeface="幼圆" pitchFamily="49" charset="-122"/>
                <a:ea typeface="幼圆" pitchFamily="49" charset="-122"/>
              </a:rPr>
              <a:t>充分尊重、吸纳下级意见，是民主方法的一个重要体现，是保证决策正确的一个重要方法。</a:t>
            </a:r>
            <a:endParaRPr lang="zh-CN" altLang="en-US" sz="2600" dirty="0">
              <a:solidFill>
                <a:srgbClr val="002060"/>
              </a:solidFill>
              <a:latin typeface="幼圆" pitchFamily="49" charset="-122"/>
              <a:ea typeface="幼圆" pitchFamily="49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357158" y="5286388"/>
            <a:ext cx="8359049" cy="1357322"/>
            <a:chOff x="500034" y="1857364"/>
            <a:chExt cx="8359049" cy="1428760"/>
          </a:xfrm>
        </p:grpSpPr>
        <p:sp>
          <p:nvSpPr>
            <p:cNvPr id="13" name="圆角矩形 12"/>
            <p:cNvSpPr/>
            <p:nvPr/>
          </p:nvSpPr>
          <p:spPr>
            <a:xfrm flipV="1">
              <a:off x="500034" y="1857364"/>
              <a:ext cx="8359049" cy="1428760"/>
            </a:xfrm>
            <a:prstGeom prst="roundRect">
              <a:avLst/>
            </a:prstGeom>
            <a:noFill/>
            <a:ln w="6350"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775954" y="1951080"/>
              <a:ext cx="7858180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2400" dirty="0" smtClean="0">
                  <a:solidFill>
                    <a:srgbClr val="C00000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“我们切不可强不知以为知，要“不耻下问”，要善于倾听下面干部的意见。先做学生，然后再做先生；先向下面干部请教，然后再下命令。”</a:t>
              </a:r>
              <a:endParaRPr lang="zh-CN" altLang="en-US" sz="2400" dirty="0" smtClean="0">
                <a:solidFill>
                  <a:srgbClr val="C00000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  <p:pic>
        <p:nvPicPr>
          <p:cNvPr id="21506" name="Picture 2" descr="d:\360se6\User Data\temp\3ac79f3df8dcd1006972210c768b4710b9122f3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143504" y="2500306"/>
            <a:ext cx="3419873" cy="250033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3"/>
          <p:cNvGrpSpPr/>
          <p:nvPr/>
        </p:nvGrpSpPr>
        <p:grpSpPr>
          <a:xfrm>
            <a:off x="0" y="0"/>
            <a:ext cx="9144000" cy="980728"/>
            <a:chOff x="0" y="0"/>
            <a:chExt cx="9144000" cy="980728"/>
          </a:xfrm>
        </p:grpSpPr>
        <p:sp>
          <p:nvSpPr>
            <p:cNvPr id="24" name="矩形 23"/>
            <p:cNvSpPr/>
            <p:nvPr/>
          </p:nvSpPr>
          <p:spPr>
            <a:xfrm>
              <a:off x="0" y="0"/>
              <a:ext cx="9144000" cy="980728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 sz="4400" b="1" dirty="0">
                <a:solidFill>
                  <a:prstClr val="white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  <p:pic>
          <p:nvPicPr>
            <p:cNvPr id="28" name="图片 27" descr="10.png"/>
            <p:cNvPicPr>
              <a:picLocks noChangeAspect="1"/>
            </p:cNvPicPr>
            <p:nvPr/>
          </p:nvPicPr>
          <p:blipFill rotWithShape="1">
            <a:blip r:embed="rId1" cstate="print">
              <a:lum bright="-34000" contras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8731"/>
            <a:stretch>
              <a:fillRect/>
            </a:stretch>
          </p:blipFill>
          <p:spPr bwMode="auto">
            <a:xfrm>
              <a:off x="8045128" y="35913"/>
              <a:ext cx="1098872" cy="944815"/>
            </a:xfrm>
            <a:prstGeom prst="rect">
              <a:avLst/>
            </a:prstGeom>
            <a:solidFill>
              <a:srgbClr val="C00000"/>
            </a:solidFill>
            <a:ln w="9525">
              <a:noFill/>
              <a:miter lim="800000"/>
              <a:headEnd/>
              <a:tailEnd/>
            </a:ln>
          </p:spPr>
        </p:pic>
      </p:grpSp>
      <p:sp>
        <p:nvSpPr>
          <p:cNvPr id="9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04920" y="6492875"/>
            <a:ext cx="539080" cy="365125"/>
          </a:xfrm>
        </p:spPr>
        <p:txBody>
          <a:bodyPr/>
          <a:lstStyle/>
          <a:p>
            <a:pPr>
              <a:defRPr/>
            </a:pPr>
            <a:fld id="{70203470-354E-4258-B22B-F01C9F58DBE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380435" y="188640"/>
            <a:ext cx="2031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3600" b="1" dirty="0" smtClean="0">
                <a:solidFill>
                  <a:prstClr val="white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主要内容</a:t>
            </a:r>
            <a:endParaRPr lang="zh-CN" altLang="en-US" sz="3600" b="1" dirty="0">
              <a:solidFill>
                <a:prstClr val="white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28596" y="1214422"/>
            <a:ext cx="42883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 dirty="0" smtClean="0">
                <a:solidFill>
                  <a:srgbClr val="C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五、学会“弹钢琴”。</a:t>
            </a:r>
            <a:endParaRPr lang="zh-CN" altLang="en-US" sz="3200" b="1" dirty="0">
              <a:solidFill>
                <a:srgbClr val="C0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pic>
        <p:nvPicPr>
          <p:cNvPr id="1026" name="Picture 2" descr="C:\Users\lisn\Desktop\弹钢琴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3714752"/>
            <a:ext cx="4156589" cy="268836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2" name="矩形 11"/>
          <p:cNvSpPr/>
          <p:nvPr/>
        </p:nvSpPr>
        <p:spPr>
          <a:xfrm>
            <a:off x="4572000" y="3643314"/>
            <a:ext cx="421484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 sz="2400" dirty="0">
              <a:solidFill>
                <a:srgbClr val="00206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500034" y="1928802"/>
            <a:ext cx="8359049" cy="1428760"/>
            <a:chOff x="500034" y="1857364"/>
            <a:chExt cx="8359049" cy="1428760"/>
          </a:xfrm>
        </p:grpSpPr>
        <p:sp>
          <p:nvSpPr>
            <p:cNvPr id="14" name="圆角矩形 13"/>
            <p:cNvSpPr/>
            <p:nvPr/>
          </p:nvSpPr>
          <p:spPr>
            <a:xfrm flipV="1">
              <a:off x="500034" y="1857364"/>
              <a:ext cx="8359049" cy="1428760"/>
            </a:xfrm>
            <a:prstGeom prst="roundRect">
              <a:avLst/>
            </a:prstGeom>
            <a:noFill/>
            <a:ln w="6350"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775954" y="1951080"/>
              <a:ext cx="7858180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2400" dirty="0" smtClean="0">
                  <a:solidFill>
                    <a:srgbClr val="C00000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“弹钢琴要十个指头都动作，不能有的动，有的不动。但是，十个指头同时都按下去，那也不成调子。要产生好的音乐，十个指头的动作要有节奏，要互相配合。”</a:t>
              </a:r>
              <a:endParaRPr lang="zh-CN" altLang="en-US" sz="2400" dirty="0" smtClean="0">
                <a:solidFill>
                  <a:srgbClr val="C00000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  <p:sp>
        <p:nvSpPr>
          <p:cNvPr id="16" name="TextBox 34"/>
          <p:cNvSpPr txBox="1">
            <a:spLocks noChangeArrowheads="1"/>
          </p:cNvSpPr>
          <p:nvPr/>
        </p:nvSpPr>
        <p:spPr bwMode="auto">
          <a:xfrm>
            <a:off x="4714876" y="3786190"/>
            <a:ext cx="3616453" cy="1015663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dirty="0" smtClean="0">
                <a:solidFill>
                  <a:prstClr val="white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主要领导同志要能够眼观六路，耳听八方，要学会“弹钢琴”， 学会统筹兼顾。</a:t>
            </a:r>
            <a:endParaRPr lang="zh-CN" altLang="en-US" dirty="0">
              <a:solidFill>
                <a:prstClr val="white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7" name="TextBox 35"/>
          <p:cNvSpPr txBox="1">
            <a:spLocks noChangeArrowheads="1"/>
          </p:cNvSpPr>
          <p:nvPr/>
        </p:nvSpPr>
        <p:spPr bwMode="auto">
          <a:xfrm>
            <a:off x="4714876" y="5214950"/>
            <a:ext cx="3643338" cy="707886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dirty="0" smtClean="0">
                <a:solidFill>
                  <a:prstClr val="white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“弹钢琴”要注意细节，要心中有“谱”，胸中有“数”</a:t>
            </a:r>
            <a:endParaRPr lang="zh-CN" altLang="en-US" dirty="0" smtClean="0">
              <a:solidFill>
                <a:prstClr val="white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3"/>
          <p:cNvGrpSpPr/>
          <p:nvPr/>
        </p:nvGrpSpPr>
        <p:grpSpPr>
          <a:xfrm>
            <a:off x="0" y="0"/>
            <a:ext cx="9144000" cy="980728"/>
            <a:chOff x="0" y="0"/>
            <a:chExt cx="9144000" cy="980728"/>
          </a:xfrm>
        </p:grpSpPr>
        <p:sp>
          <p:nvSpPr>
            <p:cNvPr id="24" name="矩形 23"/>
            <p:cNvSpPr/>
            <p:nvPr/>
          </p:nvSpPr>
          <p:spPr>
            <a:xfrm>
              <a:off x="0" y="0"/>
              <a:ext cx="9144000" cy="980728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 sz="4400" b="1" dirty="0">
                <a:solidFill>
                  <a:prstClr val="white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  <p:pic>
          <p:nvPicPr>
            <p:cNvPr id="28" name="图片 27" descr="10.png"/>
            <p:cNvPicPr>
              <a:picLocks noChangeAspect="1"/>
            </p:cNvPicPr>
            <p:nvPr/>
          </p:nvPicPr>
          <p:blipFill rotWithShape="1">
            <a:blip r:embed="rId1" cstate="print">
              <a:lum bright="-34000" contras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8731"/>
            <a:stretch>
              <a:fillRect/>
            </a:stretch>
          </p:blipFill>
          <p:spPr bwMode="auto">
            <a:xfrm>
              <a:off x="8045128" y="35913"/>
              <a:ext cx="1098872" cy="944815"/>
            </a:xfrm>
            <a:prstGeom prst="rect">
              <a:avLst/>
            </a:prstGeom>
            <a:solidFill>
              <a:srgbClr val="C00000"/>
            </a:solidFill>
            <a:ln w="9525">
              <a:noFill/>
              <a:miter lim="800000"/>
              <a:headEnd/>
              <a:tailEnd/>
            </a:ln>
          </p:spPr>
        </p:pic>
      </p:grpSp>
      <p:sp>
        <p:nvSpPr>
          <p:cNvPr id="9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04920" y="6492875"/>
            <a:ext cx="539080" cy="365125"/>
          </a:xfrm>
        </p:spPr>
        <p:txBody>
          <a:bodyPr/>
          <a:lstStyle/>
          <a:p>
            <a:pPr>
              <a:defRPr/>
            </a:pPr>
            <a:fld id="{70203470-354E-4258-B22B-F01C9F58DBE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380435" y="188640"/>
            <a:ext cx="2031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3600" b="1" dirty="0" smtClean="0">
                <a:solidFill>
                  <a:prstClr val="white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主要内容</a:t>
            </a:r>
            <a:endParaRPr lang="zh-CN" altLang="en-US" sz="3600" b="1" dirty="0">
              <a:solidFill>
                <a:prstClr val="white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28596" y="1214422"/>
            <a:ext cx="346761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 dirty="0" smtClean="0">
                <a:solidFill>
                  <a:srgbClr val="C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六、要“抓紧”。</a:t>
            </a:r>
            <a:endParaRPr lang="zh-CN" altLang="en-US" sz="3200" b="1" dirty="0">
              <a:solidFill>
                <a:srgbClr val="C0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71472" y="5286388"/>
            <a:ext cx="850112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2400" dirty="0" smtClean="0">
                <a:solidFill>
                  <a:srgbClr val="C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“</a:t>
            </a:r>
            <a:r>
              <a:rPr lang="zh-CN" altLang="en-US" sz="2400" dirty="0" smtClean="0">
                <a:solidFill>
                  <a:srgbClr val="C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党委对主要工作不但一定要“抓”，而且一定要“抓紧”。什么东西只有抓得很紧，毫不放松，才能抓住。抓而不紧，</a:t>
            </a:r>
            <a:endParaRPr lang="en-US" altLang="zh-CN" sz="2400" dirty="0" smtClean="0">
              <a:solidFill>
                <a:srgbClr val="C0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2400" dirty="0" smtClean="0">
                <a:solidFill>
                  <a:srgbClr val="C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等于不抓。</a:t>
            </a:r>
            <a:r>
              <a:rPr lang="en-US" altLang="zh-CN" sz="2400" dirty="0" smtClean="0">
                <a:solidFill>
                  <a:srgbClr val="C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”</a:t>
            </a:r>
            <a:endParaRPr lang="zh-CN" altLang="en-US" sz="2400" dirty="0">
              <a:solidFill>
                <a:srgbClr val="C0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3" name="圆角矩形 12"/>
          <p:cNvSpPr/>
          <p:nvPr/>
        </p:nvSpPr>
        <p:spPr>
          <a:xfrm flipV="1">
            <a:off x="500034" y="5143512"/>
            <a:ext cx="8359049" cy="1428760"/>
          </a:xfrm>
          <a:prstGeom prst="roundRect">
            <a:avLst/>
          </a:prstGeom>
          <a:noFill/>
          <a:ln w="6350"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800">
              <a:solidFill>
                <a:prstClr val="white"/>
              </a:solidFill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1071538" y="2143116"/>
            <a:ext cx="7286676" cy="2286016"/>
            <a:chOff x="642910" y="2143116"/>
            <a:chExt cx="7286676" cy="2286016"/>
          </a:xfrm>
        </p:grpSpPr>
        <p:grpSp>
          <p:nvGrpSpPr>
            <p:cNvPr id="12" name="组合 11"/>
            <p:cNvGrpSpPr/>
            <p:nvPr/>
          </p:nvGrpSpPr>
          <p:grpSpPr>
            <a:xfrm>
              <a:off x="714348" y="2857496"/>
              <a:ext cx="7000924" cy="1571636"/>
              <a:chOff x="500034" y="2734284"/>
              <a:chExt cx="7786742" cy="1555960"/>
            </a:xfrm>
          </p:grpSpPr>
          <p:grpSp>
            <p:nvGrpSpPr>
              <p:cNvPr id="14" name="组合 33"/>
              <p:cNvGrpSpPr/>
              <p:nvPr/>
            </p:nvGrpSpPr>
            <p:grpSpPr>
              <a:xfrm flipV="1">
                <a:off x="500034" y="3786164"/>
                <a:ext cx="1928826" cy="504057"/>
                <a:chOff x="1227128" y="3789041"/>
                <a:chExt cx="2201745" cy="504057"/>
              </a:xfrm>
            </p:grpSpPr>
            <p:cxnSp>
              <p:nvCxnSpPr>
                <p:cNvPr id="22" name="直接连接符 21"/>
                <p:cNvCxnSpPr>
                  <a:cxnSpLocks noChangeShapeType="1"/>
                </p:cNvCxnSpPr>
                <p:nvPr/>
              </p:nvCxnSpPr>
              <p:spPr bwMode="auto">
                <a:xfrm flipH="1" flipV="1">
                  <a:off x="1227128" y="3789041"/>
                  <a:ext cx="1922282" cy="1"/>
                </a:xfrm>
                <a:prstGeom prst="line">
                  <a:avLst/>
                </a:prstGeom>
                <a:solidFill>
                  <a:srgbClr val="C00000"/>
                </a:solidFill>
                <a:ln w="76200">
                  <a:solidFill>
                    <a:srgbClr val="897DC1">
                      <a:alpha val="45097"/>
                    </a:srgbClr>
                  </a:solidFill>
                  <a:prstDash val="sysDash"/>
                  <a:round/>
                </a:ln>
              </p:spPr>
            </p:cxnSp>
            <p:cxnSp>
              <p:nvCxnSpPr>
                <p:cNvPr id="23" name="直接连接符 22"/>
                <p:cNvCxnSpPr>
                  <a:cxnSpLocks noChangeShapeType="1"/>
                </p:cNvCxnSpPr>
                <p:nvPr/>
              </p:nvCxnSpPr>
              <p:spPr bwMode="auto">
                <a:xfrm>
                  <a:off x="3197401" y="3789041"/>
                  <a:ext cx="231472" cy="504057"/>
                </a:xfrm>
                <a:prstGeom prst="line">
                  <a:avLst/>
                </a:prstGeom>
                <a:solidFill>
                  <a:srgbClr val="C00000"/>
                </a:solidFill>
                <a:ln w="76200">
                  <a:solidFill>
                    <a:srgbClr val="897DC1">
                      <a:alpha val="45097"/>
                    </a:srgbClr>
                  </a:solidFill>
                  <a:prstDash val="sysDash"/>
                  <a:round/>
                </a:ln>
              </p:spPr>
            </p:cxnSp>
          </p:grpSp>
          <p:grpSp>
            <p:nvGrpSpPr>
              <p:cNvPr id="15" name="组合 42"/>
              <p:cNvGrpSpPr/>
              <p:nvPr/>
            </p:nvGrpSpPr>
            <p:grpSpPr>
              <a:xfrm flipV="1">
                <a:off x="2500298" y="3286098"/>
                <a:ext cx="2000264" cy="504057"/>
                <a:chOff x="1227128" y="3789041"/>
                <a:chExt cx="2201745" cy="504057"/>
              </a:xfrm>
            </p:grpSpPr>
            <p:cxnSp>
              <p:nvCxnSpPr>
                <p:cNvPr id="20" name="直接连接符 19"/>
                <p:cNvCxnSpPr>
                  <a:cxnSpLocks noChangeShapeType="1"/>
                </p:cNvCxnSpPr>
                <p:nvPr/>
              </p:nvCxnSpPr>
              <p:spPr bwMode="auto">
                <a:xfrm flipH="1" flipV="1">
                  <a:off x="1227128" y="3789041"/>
                  <a:ext cx="1922282" cy="1"/>
                </a:xfrm>
                <a:prstGeom prst="line">
                  <a:avLst/>
                </a:prstGeom>
                <a:solidFill>
                  <a:srgbClr val="C00000"/>
                </a:solidFill>
                <a:ln w="76200">
                  <a:solidFill>
                    <a:srgbClr val="897DC1">
                      <a:alpha val="45097"/>
                    </a:srgbClr>
                  </a:solidFill>
                  <a:prstDash val="sysDash"/>
                  <a:round/>
                </a:ln>
              </p:spPr>
            </p:cxnSp>
            <p:cxnSp>
              <p:nvCxnSpPr>
                <p:cNvPr id="21" name="直接连接符 20"/>
                <p:cNvCxnSpPr>
                  <a:cxnSpLocks noChangeShapeType="1"/>
                </p:cNvCxnSpPr>
                <p:nvPr/>
              </p:nvCxnSpPr>
              <p:spPr bwMode="auto">
                <a:xfrm>
                  <a:off x="3197401" y="3789041"/>
                  <a:ext cx="231472" cy="504057"/>
                </a:xfrm>
                <a:prstGeom prst="line">
                  <a:avLst/>
                </a:prstGeom>
                <a:solidFill>
                  <a:srgbClr val="C00000"/>
                </a:solidFill>
                <a:ln w="76200">
                  <a:solidFill>
                    <a:srgbClr val="897DC1">
                      <a:alpha val="45097"/>
                    </a:srgbClr>
                  </a:solidFill>
                  <a:prstDash val="sysDash"/>
                  <a:round/>
                </a:ln>
              </p:spPr>
            </p:cxnSp>
          </p:grpSp>
          <p:cxnSp>
            <p:nvCxnSpPr>
              <p:cNvPr id="16" name="直接连接符 15"/>
              <p:cNvCxnSpPr>
                <a:cxnSpLocks noChangeShapeType="1"/>
              </p:cNvCxnSpPr>
              <p:nvPr/>
            </p:nvCxnSpPr>
            <p:spPr bwMode="auto">
              <a:xfrm rot="10800000" flipV="1">
                <a:off x="6643702" y="2734284"/>
                <a:ext cx="1643074" cy="1"/>
              </a:xfrm>
              <a:prstGeom prst="line">
                <a:avLst/>
              </a:prstGeom>
              <a:solidFill>
                <a:srgbClr val="C00000"/>
              </a:solidFill>
              <a:ln w="76200">
                <a:solidFill>
                  <a:srgbClr val="897DC1">
                    <a:alpha val="45097"/>
                  </a:srgbClr>
                </a:solidFill>
                <a:prstDash val="sysDash"/>
                <a:round/>
              </a:ln>
            </p:spPr>
          </p:cxnSp>
          <p:grpSp>
            <p:nvGrpSpPr>
              <p:cNvPr id="17" name="组合 42"/>
              <p:cNvGrpSpPr/>
              <p:nvPr/>
            </p:nvGrpSpPr>
            <p:grpSpPr>
              <a:xfrm flipV="1">
                <a:off x="4572000" y="2786032"/>
                <a:ext cx="2000264" cy="504057"/>
                <a:chOff x="1227128" y="3789041"/>
                <a:chExt cx="2201745" cy="504057"/>
              </a:xfrm>
            </p:grpSpPr>
            <p:cxnSp>
              <p:nvCxnSpPr>
                <p:cNvPr id="18" name="直接连接符 17"/>
                <p:cNvCxnSpPr>
                  <a:cxnSpLocks noChangeShapeType="1"/>
                </p:cNvCxnSpPr>
                <p:nvPr/>
              </p:nvCxnSpPr>
              <p:spPr bwMode="auto">
                <a:xfrm flipH="1" flipV="1">
                  <a:off x="1227128" y="3789041"/>
                  <a:ext cx="1922282" cy="1"/>
                </a:xfrm>
                <a:prstGeom prst="line">
                  <a:avLst/>
                </a:prstGeom>
                <a:solidFill>
                  <a:srgbClr val="C00000"/>
                </a:solidFill>
                <a:ln w="76200">
                  <a:solidFill>
                    <a:srgbClr val="897DC1">
                      <a:alpha val="45097"/>
                    </a:srgbClr>
                  </a:solidFill>
                  <a:prstDash val="sysDash"/>
                  <a:round/>
                </a:ln>
              </p:spPr>
            </p:cxnSp>
            <p:cxnSp>
              <p:nvCxnSpPr>
                <p:cNvPr id="19" name="直接连接符 18"/>
                <p:cNvCxnSpPr>
                  <a:cxnSpLocks noChangeShapeType="1"/>
                </p:cNvCxnSpPr>
                <p:nvPr/>
              </p:nvCxnSpPr>
              <p:spPr bwMode="auto">
                <a:xfrm>
                  <a:off x="3197401" y="3789041"/>
                  <a:ext cx="231472" cy="504057"/>
                </a:xfrm>
                <a:prstGeom prst="line">
                  <a:avLst/>
                </a:prstGeom>
                <a:solidFill>
                  <a:srgbClr val="C00000"/>
                </a:solidFill>
                <a:ln w="76200">
                  <a:solidFill>
                    <a:srgbClr val="897DC1">
                      <a:alpha val="45097"/>
                    </a:srgbClr>
                  </a:solidFill>
                  <a:prstDash val="sysDash"/>
                  <a:round/>
                </a:ln>
              </p:spPr>
            </p:cxnSp>
          </p:grpSp>
        </p:grpSp>
        <p:sp>
          <p:nvSpPr>
            <p:cNvPr id="26" name="TextBox 34"/>
            <p:cNvSpPr txBox="1">
              <a:spLocks noChangeArrowheads="1"/>
            </p:cNvSpPr>
            <p:nvPr/>
          </p:nvSpPr>
          <p:spPr bwMode="auto">
            <a:xfrm>
              <a:off x="2285984" y="3143248"/>
              <a:ext cx="1800443" cy="455253"/>
            </a:xfrm>
            <a:prstGeom prst="rect">
              <a:avLst/>
            </a:prstGeom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fontAlgn="auto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2600" b="1" dirty="0" smtClean="0">
                  <a:solidFill>
                    <a:prstClr val="white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开展检查</a:t>
              </a:r>
              <a:endParaRPr lang="zh-CN" altLang="en-US" sz="2600" b="1" dirty="0">
                <a:solidFill>
                  <a:prstClr val="white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  <p:sp>
          <p:nvSpPr>
            <p:cNvPr id="27" name="TextBox 35"/>
            <p:cNvSpPr txBox="1">
              <a:spLocks noChangeArrowheads="1"/>
            </p:cNvSpPr>
            <p:nvPr/>
          </p:nvSpPr>
          <p:spPr bwMode="auto">
            <a:xfrm>
              <a:off x="4253921" y="2643182"/>
              <a:ext cx="1746839" cy="455253"/>
            </a:xfrm>
            <a:prstGeom prst="rect">
              <a:avLst/>
            </a:prstGeom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fontAlgn="auto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600" b="1" dirty="0" smtClean="0">
                  <a:solidFill>
                    <a:prstClr val="white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督促进展</a:t>
              </a:r>
              <a:endParaRPr lang="en-US" altLang="zh-CN" sz="2600" b="1" dirty="0" smtClean="0">
                <a:solidFill>
                  <a:prstClr val="white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  <p:sp>
          <p:nvSpPr>
            <p:cNvPr id="30" name="TextBox 36"/>
            <p:cNvSpPr txBox="1">
              <a:spLocks noChangeArrowheads="1"/>
            </p:cNvSpPr>
            <p:nvPr/>
          </p:nvSpPr>
          <p:spPr bwMode="auto">
            <a:xfrm>
              <a:off x="642910" y="3714752"/>
              <a:ext cx="1571636" cy="455253"/>
            </a:xfrm>
            <a:prstGeom prst="rect">
              <a:avLst/>
            </a:prstGeom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fontAlgn="auto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2600" b="1" dirty="0" smtClean="0">
                  <a:solidFill>
                    <a:prstClr val="white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全面规划</a:t>
              </a:r>
              <a:endParaRPr lang="zh-CN" altLang="en-US" sz="2600" b="1" dirty="0">
                <a:solidFill>
                  <a:prstClr val="white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  <p:sp>
          <p:nvSpPr>
            <p:cNvPr id="31" name="TextBox 35"/>
            <p:cNvSpPr txBox="1">
              <a:spLocks noChangeArrowheads="1"/>
            </p:cNvSpPr>
            <p:nvPr/>
          </p:nvSpPr>
          <p:spPr bwMode="auto">
            <a:xfrm>
              <a:off x="6182747" y="2143116"/>
              <a:ext cx="1746839" cy="455253"/>
            </a:xfrm>
            <a:prstGeom prst="rect">
              <a:avLst/>
            </a:prstGeom>
            <a:solidFill>
              <a:srgbClr val="FFC000"/>
            </a:solidFill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fontAlgn="auto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600" b="1" dirty="0" smtClean="0">
                  <a:solidFill>
                    <a:prstClr val="white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修正错误</a:t>
              </a:r>
              <a:endParaRPr lang="en-US" altLang="zh-CN" sz="2600" b="1" dirty="0" smtClean="0">
                <a:solidFill>
                  <a:prstClr val="white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  <p:sp>
        <p:nvSpPr>
          <p:cNvPr id="32" name="等腰三角形 31"/>
          <p:cNvSpPr>
            <a:spLocks noChangeArrowheads="1"/>
          </p:cNvSpPr>
          <p:nvPr/>
        </p:nvSpPr>
        <p:spPr bwMode="auto">
          <a:xfrm rot="12614849">
            <a:off x="311731" y="4206579"/>
            <a:ext cx="689481" cy="573250"/>
          </a:xfrm>
          <a:prstGeom prst="triangle">
            <a:avLst>
              <a:gd name="adj" fmla="val 50000"/>
            </a:avLst>
          </a:prstGeom>
          <a:solidFill>
            <a:srgbClr val="C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zh-CN" altLang="en-US" sz="1800">
              <a:solidFill>
                <a:srgbClr val="C00000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33" name="椭圆 32"/>
          <p:cNvSpPr>
            <a:spLocks noChangeArrowheads="1"/>
          </p:cNvSpPr>
          <p:nvPr/>
        </p:nvSpPr>
        <p:spPr bwMode="auto">
          <a:xfrm rot="10800000">
            <a:off x="8286776" y="2714620"/>
            <a:ext cx="263673" cy="255661"/>
          </a:xfrm>
          <a:prstGeom prst="ellipse">
            <a:avLst/>
          </a:prstGeom>
          <a:solidFill>
            <a:srgbClr val="C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zh-CN" altLang="en-US" sz="1800">
              <a:solidFill>
                <a:srgbClr val="C00000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3"/>
          <p:cNvGrpSpPr/>
          <p:nvPr/>
        </p:nvGrpSpPr>
        <p:grpSpPr>
          <a:xfrm>
            <a:off x="0" y="0"/>
            <a:ext cx="9144000" cy="980728"/>
            <a:chOff x="0" y="0"/>
            <a:chExt cx="9144000" cy="980728"/>
          </a:xfrm>
        </p:grpSpPr>
        <p:sp>
          <p:nvSpPr>
            <p:cNvPr id="24" name="矩形 23"/>
            <p:cNvSpPr/>
            <p:nvPr/>
          </p:nvSpPr>
          <p:spPr>
            <a:xfrm>
              <a:off x="0" y="0"/>
              <a:ext cx="9144000" cy="980728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 sz="4400" b="1" dirty="0">
                <a:solidFill>
                  <a:prstClr val="white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  <p:pic>
          <p:nvPicPr>
            <p:cNvPr id="28" name="图片 27" descr="10.png"/>
            <p:cNvPicPr>
              <a:picLocks noChangeAspect="1"/>
            </p:cNvPicPr>
            <p:nvPr/>
          </p:nvPicPr>
          <p:blipFill rotWithShape="1">
            <a:blip r:embed="rId1" cstate="print">
              <a:lum bright="-34000" contras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8731"/>
            <a:stretch>
              <a:fillRect/>
            </a:stretch>
          </p:blipFill>
          <p:spPr bwMode="auto">
            <a:xfrm>
              <a:off x="8045128" y="35913"/>
              <a:ext cx="1098872" cy="944815"/>
            </a:xfrm>
            <a:prstGeom prst="rect">
              <a:avLst/>
            </a:prstGeom>
            <a:solidFill>
              <a:srgbClr val="C00000"/>
            </a:solidFill>
            <a:ln w="9525">
              <a:noFill/>
              <a:miter lim="800000"/>
              <a:headEnd/>
              <a:tailEnd/>
            </a:ln>
          </p:spPr>
        </p:pic>
      </p:grpSp>
      <p:sp>
        <p:nvSpPr>
          <p:cNvPr id="9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04920" y="6492875"/>
            <a:ext cx="539080" cy="365125"/>
          </a:xfrm>
        </p:spPr>
        <p:txBody>
          <a:bodyPr/>
          <a:lstStyle/>
          <a:p>
            <a:pPr>
              <a:defRPr/>
            </a:pPr>
            <a:fld id="{70203470-354E-4258-B22B-F01C9F58DBE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380435" y="188640"/>
            <a:ext cx="2031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3600" b="1" dirty="0" smtClean="0">
                <a:solidFill>
                  <a:prstClr val="white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主要内容</a:t>
            </a:r>
            <a:endParaRPr lang="zh-CN" altLang="en-US" sz="3600" b="1" dirty="0">
              <a:solidFill>
                <a:prstClr val="white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28596" y="1285860"/>
            <a:ext cx="387798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 dirty="0" smtClean="0">
                <a:solidFill>
                  <a:srgbClr val="C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七、胸中有“数”。</a:t>
            </a:r>
            <a:endParaRPr lang="zh-CN" altLang="en-US" sz="3200" b="1" dirty="0">
              <a:solidFill>
                <a:srgbClr val="C0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pic>
        <p:nvPicPr>
          <p:cNvPr id="16385" name="Picture 1" descr="C:\Users\lisn\Desktop\庖丁解牛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71670" y="3571876"/>
            <a:ext cx="4667252" cy="225245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grpSp>
        <p:nvGrpSpPr>
          <p:cNvPr id="13" name="组合 12"/>
          <p:cNvGrpSpPr/>
          <p:nvPr/>
        </p:nvGrpSpPr>
        <p:grpSpPr>
          <a:xfrm>
            <a:off x="357158" y="1857363"/>
            <a:ext cx="8429684" cy="1500199"/>
            <a:chOff x="642910" y="2071678"/>
            <a:chExt cx="7872349" cy="1214446"/>
          </a:xfrm>
        </p:grpSpPr>
        <p:sp>
          <p:nvSpPr>
            <p:cNvPr id="14" name="矩形 13"/>
            <p:cNvSpPr/>
            <p:nvPr/>
          </p:nvSpPr>
          <p:spPr>
            <a:xfrm>
              <a:off x="781063" y="2214555"/>
              <a:ext cx="7734196" cy="8507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altLang="zh-CN" sz="1800" dirty="0" smtClean="0">
                  <a:solidFill>
                    <a:srgbClr val="C00000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“</a:t>
              </a:r>
              <a:r>
                <a:rPr lang="zh-CN" altLang="en-US" sz="1800" dirty="0" smtClean="0">
                  <a:solidFill>
                    <a:srgbClr val="C00000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对情况和问题一定要注意到它们的数量方面，要有基本的数量的分析。任何质量都表现为一定的数量，没有数量也就没有质量。我们有许多同志至今不懂得注意事物的数量方面，不懂得注意基本的统计、主要的百分比，不懂得注意决定事物质量的数量界限，一切都是胸中无“数”，结果就不能不犯错误。</a:t>
              </a:r>
              <a:r>
                <a:rPr lang="en-US" altLang="zh-CN" sz="1800" dirty="0" smtClean="0">
                  <a:solidFill>
                    <a:srgbClr val="C00000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”</a:t>
              </a:r>
              <a:endParaRPr lang="zh-CN" altLang="en-US" sz="1800" dirty="0">
                <a:solidFill>
                  <a:srgbClr val="C00000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  <p:sp>
          <p:nvSpPr>
            <p:cNvPr id="15" name="圆角矩形 14"/>
            <p:cNvSpPr/>
            <p:nvPr/>
          </p:nvSpPr>
          <p:spPr>
            <a:xfrm flipV="1">
              <a:off x="642910" y="2071678"/>
              <a:ext cx="7867340" cy="1214446"/>
            </a:xfrm>
            <a:prstGeom prst="roundRect">
              <a:avLst/>
            </a:prstGeom>
            <a:noFill/>
            <a:ln w="6350"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800">
                <a:solidFill>
                  <a:prstClr val="white"/>
                </a:solidFill>
              </a:endParaRPr>
            </a:p>
          </p:txBody>
        </p:sp>
      </p:grpSp>
      <p:sp>
        <p:nvSpPr>
          <p:cNvPr id="17" name="AutoShape 16"/>
          <p:cNvSpPr>
            <a:spLocks noChangeArrowheads="1"/>
          </p:cNvSpPr>
          <p:nvPr/>
        </p:nvSpPr>
        <p:spPr bwMode="blackGray">
          <a:xfrm rot="10806395" flipH="1" flipV="1">
            <a:off x="3500972" y="5716526"/>
            <a:ext cx="1623812" cy="584053"/>
          </a:xfrm>
          <a:prstGeom prst="rightArrow">
            <a:avLst>
              <a:gd name="adj1" fmla="val 46509"/>
              <a:gd name="adj2" fmla="val 42052"/>
            </a:avLst>
          </a:prstGeom>
          <a:gradFill rotWithShape="1">
            <a:gsLst>
              <a:gs pos="0">
                <a:srgbClr val="FFC319">
                  <a:gamma/>
                  <a:tint val="0"/>
                  <a:invGamma/>
                  <a:alpha val="0"/>
                </a:srgbClr>
              </a:gs>
              <a:gs pos="100000">
                <a:srgbClr val="FFC319"/>
              </a:gs>
            </a:gsLst>
            <a:lin ang="0" scaled="1"/>
          </a:gradFill>
          <a:ln w="9525" algn="ctr">
            <a:noFill/>
            <a:miter lim="800000"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 sz="1800" kern="0">
              <a:solidFill>
                <a:srgbClr val="000000"/>
              </a:solidFill>
              <a:ea typeface="宋体" panose="02010600030101010101" pitchFamily="2" charset="-122"/>
            </a:endParaRPr>
          </a:p>
        </p:txBody>
      </p:sp>
      <p:sp>
        <p:nvSpPr>
          <p:cNvPr id="18" name="AutoShape 34"/>
          <p:cNvSpPr>
            <a:spLocks noChangeArrowheads="1"/>
          </p:cNvSpPr>
          <p:nvPr/>
        </p:nvSpPr>
        <p:spPr bwMode="blackGray">
          <a:xfrm rot="10793605" flipV="1">
            <a:off x="3500972" y="6145156"/>
            <a:ext cx="1625595" cy="584053"/>
          </a:xfrm>
          <a:prstGeom prst="rightArrow">
            <a:avLst>
              <a:gd name="adj1" fmla="val 46509"/>
              <a:gd name="adj2" fmla="val 42098"/>
            </a:avLst>
          </a:prstGeom>
          <a:gradFill rotWithShape="1">
            <a:gsLst>
              <a:gs pos="0">
                <a:srgbClr val="FF6161">
                  <a:gamma/>
                  <a:tint val="0"/>
                  <a:invGamma/>
                  <a:alpha val="0"/>
                </a:srgbClr>
              </a:gs>
              <a:gs pos="100000">
                <a:srgbClr val="FF6161"/>
              </a:gs>
            </a:gsLst>
            <a:lin ang="0" scaled="1"/>
          </a:gradFill>
          <a:ln w="9525" algn="ctr">
            <a:noFill/>
            <a:miter lim="800000"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 sz="1800" kern="0">
              <a:solidFill>
                <a:srgbClr val="000000"/>
              </a:solidFill>
              <a:ea typeface="宋体" panose="02010600030101010101" pitchFamily="2" charset="-122"/>
            </a:endParaRPr>
          </a:p>
        </p:txBody>
      </p:sp>
      <p:grpSp>
        <p:nvGrpSpPr>
          <p:cNvPr id="19" name="Group 5"/>
          <p:cNvGrpSpPr/>
          <p:nvPr/>
        </p:nvGrpSpPr>
        <p:grpSpPr bwMode="auto">
          <a:xfrm>
            <a:off x="357158" y="5715016"/>
            <a:ext cx="2571768" cy="966791"/>
            <a:chOff x="752" y="1413"/>
            <a:chExt cx="1321" cy="294"/>
          </a:xfrm>
        </p:grpSpPr>
        <p:sp>
          <p:nvSpPr>
            <p:cNvPr id="20" name="AutoShape 6"/>
            <p:cNvSpPr>
              <a:spLocks noChangeArrowheads="1"/>
            </p:cNvSpPr>
            <p:nvPr/>
          </p:nvSpPr>
          <p:spPr bwMode="gray">
            <a:xfrm>
              <a:off x="752" y="1413"/>
              <a:ext cx="1321" cy="294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FFC319">
                    <a:gamma/>
                    <a:shade val="79216"/>
                    <a:invGamma/>
                  </a:srgbClr>
                </a:gs>
                <a:gs pos="50000">
                  <a:srgbClr val="FFC319"/>
                </a:gs>
                <a:gs pos="100000">
                  <a:srgbClr val="FFC319">
                    <a:gamma/>
                    <a:shade val="79216"/>
                    <a:invGamma/>
                  </a:srgbClr>
                </a:gs>
              </a:gsLst>
              <a:lin ang="0" scaled="1"/>
            </a:gradFill>
            <a:ln w="12700">
              <a:noFill/>
              <a:round/>
            </a:ln>
            <a:effectLst>
              <a:outerShdw dist="53882" dir="2700000" algn="ctr" rotWithShape="0">
                <a:srgbClr val="292929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 sz="1800" kern="0">
                <a:solidFill>
                  <a:srgbClr val="000000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21" name="AutoShape 7"/>
            <p:cNvSpPr>
              <a:spLocks noChangeArrowheads="1"/>
            </p:cNvSpPr>
            <p:nvPr/>
          </p:nvSpPr>
          <p:spPr bwMode="gray">
            <a:xfrm flipH="1">
              <a:off x="2007" y="1457"/>
              <a:ext cx="59" cy="204"/>
            </a:xfrm>
            <a:prstGeom prst="moon">
              <a:avLst>
                <a:gd name="adj" fmla="val 22032"/>
              </a:avLst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  <a:alpha val="0"/>
                  </a:srgbClr>
                </a:gs>
                <a:gs pos="50000">
                  <a:srgbClr val="FFFFFF">
                    <a:alpha val="84000"/>
                  </a:srgbClr>
                </a:gs>
                <a:gs pos="100000">
                  <a:srgbClr val="FFFFFF">
                    <a:gamma/>
                    <a:shade val="46275"/>
                    <a:invGamma/>
                    <a:alpha val="0"/>
                  </a:srgbClr>
                </a:gs>
              </a:gsLst>
              <a:lin ang="5400000" scaled="1"/>
            </a:gradFill>
            <a:ln w="9525">
              <a:noFill/>
              <a:miter lim="800000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 sz="1800" kern="0">
                <a:solidFill>
                  <a:srgbClr val="000000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22" name="AutoShape 8"/>
            <p:cNvSpPr>
              <a:spLocks noChangeArrowheads="1"/>
            </p:cNvSpPr>
            <p:nvPr/>
          </p:nvSpPr>
          <p:spPr bwMode="gray">
            <a:xfrm>
              <a:off x="766" y="1457"/>
              <a:ext cx="59" cy="204"/>
            </a:xfrm>
            <a:prstGeom prst="moon">
              <a:avLst>
                <a:gd name="adj" fmla="val 22032"/>
              </a:avLst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  <a:alpha val="0"/>
                  </a:srgbClr>
                </a:gs>
                <a:gs pos="50000">
                  <a:srgbClr val="FFFFFF">
                    <a:alpha val="84000"/>
                  </a:srgbClr>
                </a:gs>
                <a:gs pos="100000">
                  <a:srgbClr val="FFFFFF">
                    <a:gamma/>
                    <a:shade val="46275"/>
                    <a:invGamma/>
                    <a:alpha val="0"/>
                  </a:srgbClr>
                </a:gs>
              </a:gsLst>
              <a:lin ang="5400000" scaled="1"/>
            </a:gradFill>
            <a:ln w="9525">
              <a:noFill/>
              <a:miter lim="800000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 sz="1800" kern="0">
                <a:solidFill>
                  <a:srgbClr val="000000"/>
                </a:solidFill>
                <a:ea typeface="宋体" panose="02010600030101010101" pitchFamily="2" charset="-122"/>
              </a:endParaRPr>
            </a:p>
          </p:txBody>
        </p:sp>
      </p:grpSp>
      <p:grpSp>
        <p:nvGrpSpPr>
          <p:cNvPr id="23" name="Group 9"/>
          <p:cNvGrpSpPr/>
          <p:nvPr/>
        </p:nvGrpSpPr>
        <p:grpSpPr bwMode="auto">
          <a:xfrm>
            <a:off x="5715008" y="5643578"/>
            <a:ext cx="2445870" cy="966791"/>
            <a:chOff x="3623" y="1413"/>
            <a:chExt cx="1321" cy="294"/>
          </a:xfrm>
        </p:grpSpPr>
        <p:sp>
          <p:nvSpPr>
            <p:cNvPr id="25" name="AutoShape 10"/>
            <p:cNvSpPr>
              <a:spLocks noChangeArrowheads="1"/>
            </p:cNvSpPr>
            <p:nvPr/>
          </p:nvSpPr>
          <p:spPr bwMode="gray">
            <a:xfrm>
              <a:off x="3623" y="1413"/>
              <a:ext cx="1321" cy="294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FF6161">
                    <a:gamma/>
                    <a:shade val="89020"/>
                    <a:invGamma/>
                  </a:srgbClr>
                </a:gs>
                <a:gs pos="50000">
                  <a:srgbClr val="FF6161"/>
                </a:gs>
                <a:gs pos="100000">
                  <a:srgbClr val="FF6161">
                    <a:gamma/>
                    <a:shade val="89020"/>
                    <a:invGamma/>
                  </a:srgbClr>
                </a:gs>
              </a:gsLst>
              <a:lin ang="0" scaled="1"/>
            </a:gradFill>
            <a:ln w="12700">
              <a:solidFill>
                <a:srgbClr val="FF6161"/>
              </a:solidFill>
              <a:round/>
            </a:ln>
            <a:effectLst>
              <a:outerShdw dist="53882" dir="2700000" algn="ctr" rotWithShape="0">
                <a:srgbClr val="292929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 sz="1800" kern="0">
                <a:solidFill>
                  <a:srgbClr val="000000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26" name="AutoShape 11"/>
            <p:cNvSpPr>
              <a:spLocks noChangeArrowheads="1"/>
            </p:cNvSpPr>
            <p:nvPr/>
          </p:nvSpPr>
          <p:spPr bwMode="gray">
            <a:xfrm flipH="1">
              <a:off x="4878" y="1457"/>
              <a:ext cx="59" cy="204"/>
            </a:xfrm>
            <a:prstGeom prst="moon">
              <a:avLst>
                <a:gd name="adj" fmla="val 22032"/>
              </a:avLst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  <a:alpha val="0"/>
                  </a:srgbClr>
                </a:gs>
                <a:gs pos="50000">
                  <a:srgbClr val="FFFFFF">
                    <a:alpha val="84000"/>
                  </a:srgbClr>
                </a:gs>
                <a:gs pos="100000">
                  <a:srgbClr val="FFFFFF">
                    <a:gamma/>
                    <a:shade val="46275"/>
                    <a:invGamma/>
                    <a:alpha val="0"/>
                  </a:srgbClr>
                </a:gs>
              </a:gsLst>
              <a:lin ang="5400000" scaled="1"/>
            </a:gradFill>
            <a:ln w="9525">
              <a:noFill/>
              <a:miter lim="800000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 sz="1800" kern="0">
                <a:solidFill>
                  <a:srgbClr val="000000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27" name="AutoShape 12"/>
            <p:cNvSpPr>
              <a:spLocks noChangeArrowheads="1"/>
            </p:cNvSpPr>
            <p:nvPr/>
          </p:nvSpPr>
          <p:spPr bwMode="gray">
            <a:xfrm>
              <a:off x="3637" y="1457"/>
              <a:ext cx="59" cy="204"/>
            </a:xfrm>
            <a:prstGeom prst="moon">
              <a:avLst>
                <a:gd name="adj" fmla="val 22032"/>
              </a:avLst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  <a:alpha val="0"/>
                  </a:srgbClr>
                </a:gs>
                <a:gs pos="50000">
                  <a:srgbClr val="FFFFFF">
                    <a:alpha val="84000"/>
                  </a:srgbClr>
                </a:gs>
                <a:gs pos="100000">
                  <a:srgbClr val="FFFFFF">
                    <a:gamma/>
                    <a:shade val="46275"/>
                    <a:invGamma/>
                    <a:alpha val="0"/>
                  </a:srgbClr>
                </a:gs>
              </a:gsLst>
              <a:lin ang="5400000" scaled="1"/>
            </a:gradFill>
            <a:ln w="9525">
              <a:noFill/>
              <a:miter lim="800000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 sz="1800" kern="0">
                <a:solidFill>
                  <a:srgbClr val="000000"/>
                </a:solidFill>
                <a:ea typeface="宋体" panose="02010600030101010101" pitchFamily="2" charset="-122"/>
              </a:endParaRPr>
            </a:p>
          </p:txBody>
        </p:sp>
      </p:grpSp>
      <p:sp>
        <p:nvSpPr>
          <p:cNvPr id="30" name="TextBox 29"/>
          <p:cNvSpPr txBox="1"/>
          <p:nvPr/>
        </p:nvSpPr>
        <p:spPr>
          <a:xfrm>
            <a:off x="1071538" y="5699485"/>
            <a:ext cx="150019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b="1" dirty="0" smtClean="0">
                <a:solidFill>
                  <a:prstClr val="white"/>
                </a:solidFill>
                <a:latin typeface="幼圆" pitchFamily="49" charset="-122"/>
                <a:ea typeface="幼圆" pitchFamily="49" charset="-122"/>
              </a:rPr>
              <a:t>了解情况</a:t>
            </a:r>
            <a:endParaRPr lang="en-US" altLang="zh-CN" b="1" dirty="0" smtClean="0">
              <a:solidFill>
                <a:prstClr val="white"/>
              </a:solidFill>
              <a:latin typeface="幼圆" pitchFamily="49" charset="-122"/>
              <a:ea typeface="幼圆" pitchFamily="49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b="1" dirty="0" smtClean="0">
                <a:solidFill>
                  <a:prstClr val="white"/>
                </a:solidFill>
                <a:latin typeface="幼圆" pitchFamily="49" charset="-122"/>
                <a:ea typeface="幼圆" pitchFamily="49" charset="-122"/>
              </a:rPr>
              <a:t>分析问题</a:t>
            </a:r>
            <a:endParaRPr lang="en-US" altLang="zh-CN" b="1" dirty="0" smtClean="0">
              <a:solidFill>
                <a:prstClr val="white"/>
              </a:solidFill>
              <a:latin typeface="幼圆" pitchFamily="49" charset="-122"/>
              <a:ea typeface="幼圆" pitchFamily="49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b="1" dirty="0" smtClean="0">
                <a:solidFill>
                  <a:prstClr val="white"/>
                </a:solidFill>
                <a:latin typeface="幼圆" pitchFamily="49" charset="-122"/>
                <a:ea typeface="幼圆" pitchFamily="49" charset="-122"/>
              </a:rPr>
              <a:t>进行决策</a:t>
            </a:r>
            <a:endParaRPr lang="en-US" altLang="zh-CN" b="1" dirty="0" smtClean="0">
              <a:solidFill>
                <a:prstClr val="white"/>
              </a:solidFill>
              <a:latin typeface="幼圆" pitchFamily="49" charset="-122"/>
              <a:ea typeface="幼圆" pitchFamily="49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6357950" y="5786454"/>
            <a:ext cx="107157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 dirty="0" smtClean="0">
                <a:solidFill>
                  <a:prstClr val="white"/>
                </a:solidFill>
                <a:latin typeface="幼圆" pitchFamily="49" charset="-122"/>
                <a:ea typeface="幼圆" pitchFamily="49" charset="-122"/>
              </a:rPr>
              <a:t>数据</a:t>
            </a:r>
            <a:endParaRPr lang="en-US" altLang="zh-CN" sz="3200" b="1" dirty="0" smtClean="0">
              <a:solidFill>
                <a:prstClr val="white"/>
              </a:solidFill>
              <a:latin typeface="幼圆" pitchFamily="49" charset="-122"/>
              <a:ea typeface="幼圆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3"/>
          <p:cNvGrpSpPr/>
          <p:nvPr/>
        </p:nvGrpSpPr>
        <p:grpSpPr>
          <a:xfrm>
            <a:off x="0" y="0"/>
            <a:ext cx="9144000" cy="980728"/>
            <a:chOff x="0" y="0"/>
            <a:chExt cx="9144000" cy="980728"/>
          </a:xfrm>
        </p:grpSpPr>
        <p:sp>
          <p:nvSpPr>
            <p:cNvPr id="24" name="矩形 23"/>
            <p:cNvSpPr/>
            <p:nvPr/>
          </p:nvSpPr>
          <p:spPr>
            <a:xfrm>
              <a:off x="0" y="0"/>
              <a:ext cx="9144000" cy="980728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 sz="4400" b="1" dirty="0">
                <a:solidFill>
                  <a:prstClr val="white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  <p:pic>
          <p:nvPicPr>
            <p:cNvPr id="28" name="图片 27" descr="10.png"/>
            <p:cNvPicPr>
              <a:picLocks noChangeAspect="1"/>
            </p:cNvPicPr>
            <p:nvPr/>
          </p:nvPicPr>
          <p:blipFill rotWithShape="1">
            <a:blip r:embed="rId1" cstate="print">
              <a:lum bright="-34000" contras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8731"/>
            <a:stretch>
              <a:fillRect/>
            </a:stretch>
          </p:blipFill>
          <p:spPr bwMode="auto">
            <a:xfrm>
              <a:off x="8045128" y="35913"/>
              <a:ext cx="1098872" cy="944815"/>
            </a:xfrm>
            <a:prstGeom prst="rect">
              <a:avLst/>
            </a:prstGeom>
            <a:solidFill>
              <a:srgbClr val="C00000"/>
            </a:solidFill>
            <a:ln w="9525">
              <a:noFill/>
              <a:miter lim="800000"/>
              <a:headEnd/>
              <a:tailEnd/>
            </a:ln>
          </p:spPr>
        </p:pic>
      </p:grpSp>
      <p:sp>
        <p:nvSpPr>
          <p:cNvPr id="9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04920" y="6492875"/>
            <a:ext cx="539080" cy="365125"/>
          </a:xfrm>
        </p:spPr>
        <p:txBody>
          <a:bodyPr/>
          <a:lstStyle/>
          <a:p>
            <a:pPr>
              <a:defRPr/>
            </a:pPr>
            <a:fld id="{70203470-354E-4258-B22B-F01C9F58DBE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380435" y="188640"/>
            <a:ext cx="2031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3600" b="1" dirty="0" smtClean="0">
                <a:solidFill>
                  <a:prstClr val="white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主要内容</a:t>
            </a:r>
            <a:endParaRPr lang="zh-CN" altLang="en-US" sz="3600" b="1" dirty="0">
              <a:solidFill>
                <a:prstClr val="white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00034" y="1285860"/>
            <a:ext cx="387798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 dirty="0" smtClean="0">
                <a:solidFill>
                  <a:srgbClr val="C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八、“安民告示”。</a:t>
            </a:r>
            <a:endParaRPr lang="zh-CN" altLang="en-US" sz="3200" b="1" dirty="0">
              <a:solidFill>
                <a:srgbClr val="C0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3079" name="AutoShape 7" descr="d:\360se6\User Data\temp\1441276173246916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 sz="18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3081" name="AutoShape 9" descr="d:\360se6\User Data\temp\1441276173246916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 sz="18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3083" name="AutoShape 11" descr="d:\360se6\User Data\temp\1441276173246916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 sz="18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pic>
        <p:nvPicPr>
          <p:cNvPr id="12290" name="Picture 2" descr="d:\360se6\User Data\temp\b2986596a960.jpg"/>
          <p:cNvPicPr>
            <a:picLocks noChangeAspect="1" noChangeArrowheads="1"/>
          </p:cNvPicPr>
          <p:nvPr/>
        </p:nvPicPr>
        <p:blipFill>
          <a:blip r:embed="rId2"/>
          <a:srcRect l="7500" t="2500" r="8749" b="4999"/>
          <a:stretch>
            <a:fillRect/>
          </a:stretch>
        </p:blipFill>
        <p:spPr bwMode="auto">
          <a:xfrm>
            <a:off x="5143472" y="2439506"/>
            <a:ext cx="4000528" cy="4418494"/>
          </a:xfrm>
          <a:prstGeom prst="rect">
            <a:avLst/>
          </a:prstGeom>
          <a:noFill/>
        </p:spPr>
      </p:pic>
      <p:grpSp>
        <p:nvGrpSpPr>
          <p:cNvPr id="13" name="组合 12"/>
          <p:cNvGrpSpPr/>
          <p:nvPr/>
        </p:nvGrpSpPr>
        <p:grpSpPr>
          <a:xfrm>
            <a:off x="642910" y="1928802"/>
            <a:ext cx="4572000" cy="2786082"/>
            <a:chOff x="500034" y="1857364"/>
            <a:chExt cx="8366962" cy="1428760"/>
          </a:xfrm>
        </p:grpSpPr>
        <p:sp>
          <p:nvSpPr>
            <p:cNvPr id="14" name="圆角矩形 13"/>
            <p:cNvSpPr/>
            <p:nvPr/>
          </p:nvSpPr>
          <p:spPr>
            <a:xfrm flipV="1">
              <a:off x="500034" y="1857364"/>
              <a:ext cx="8359049" cy="1428760"/>
            </a:xfrm>
            <a:prstGeom prst="roundRect">
              <a:avLst/>
            </a:prstGeom>
            <a:noFill/>
            <a:ln w="6350"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732894" y="1919477"/>
              <a:ext cx="8134102" cy="81096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dirty="0" smtClean="0">
                  <a:solidFill>
                    <a:srgbClr val="C00000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“开会要事先通知，像出安民告示一样，让大家知道要讨论什么问题，解决什么问题，并且早作准备。有些地方开干部会，事前不准备好报告和决议草案，等开会的人到了才临时凑合，好像“兵马已到，粮草未备”，这是不好的。如果没有准备，就不要急于开会。”</a:t>
              </a:r>
              <a:endParaRPr lang="zh-CN" altLang="en-US" dirty="0" smtClean="0">
                <a:solidFill>
                  <a:srgbClr val="C00000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  <p:sp>
        <p:nvSpPr>
          <p:cNvPr id="16" name="矩形 15"/>
          <p:cNvSpPr/>
          <p:nvPr/>
        </p:nvSpPr>
        <p:spPr>
          <a:xfrm>
            <a:off x="642910" y="4857760"/>
            <a:ext cx="5214974" cy="16893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800" dirty="0" smtClean="0">
                <a:solidFill>
                  <a:srgbClr val="002060"/>
                </a:solidFill>
                <a:latin typeface="幼圆" pitchFamily="49" charset="-122"/>
                <a:ea typeface="幼圆" pitchFamily="49" charset="-122"/>
              </a:rPr>
              <a:t>“在会议之前，对于复杂的和有分歧意见的重要问题，又须有个人商谈，使委员们有思想准备，以免会议决定流于形式或不能做出决定。”</a:t>
            </a:r>
            <a:endParaRPr lang="en-US" altLang="zh-CN" sz="1800" dirty="0" smtClean="0">
              <a:solidFill>
                <a:srgbClr val="002060"/>
              </a:solidFill>
              <a:latin typeface="幼圆" pitchFamily="49" charset="-122"/>
              <a:ea typeface="幼圆" pitchFamily="49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800" dirty="0" smtClean="0">
                <a:solidFill>
                  <a:srgbClr val="002060"/>
                </a:solidFill>
                <a:latin typeface="幼圆" pitchFamily="49" charset="-122"/>
                <a:ea typeface="幼圆" pitchFamily="49" charset="-122"/>
              </a:rPr>
              <a:t>（</a:t>
            </a:r>
            <a:r>
              <a:rPr lang="en-US" altLang="zh-CN" sz="1800" dirty="0" smtClean="0">
                <a:solidFill>
                  <a:srgbClr val="002060"/>
                </a:solidFill>
                <a:latin typeface="幼圆" pitchFamily="49" charset="-122"/>
                <a:ea typeface="幼圆" pitchFamily="49" charset="-122"/>
              </a:rPr>
              <a:t>《</a:t>
            </a:r>
            <a:r>
              <a:rPr lang="zh-CN" altLang="en-US" sz="1800" dirty="0" smtClean="0">
                <a:solidFill>
                  <a:srgbClr val="002060"/>
                </a:solidFill>
                <a:latin typeface="幼圆" pitchFamily="49" charset="-122"/>
                <a:ea typeface="幼圆" pitchFamily="49" charset="-122"/>
              </a:rPr>
              <a:t>毛泽东选集</a:t>
            </a:r>
            <a:r>
              <a:rPr lang="en-US" altLang="zh-CN" sz="1800" dirty="0" smtClean="0">
                <a:solidFill>
                  <a:srgbClr val="002060"/>
                </a:solidFill>
                <a:latin typeface="幼圆" pitchFamily="49" charset="-122"/>
                <a:ea typeface="幼圆" pitchFamily="49" charset="-122"/>
              </a:rPr>
              <a:t>》</a:t>
            </a:r>
            <a:r>
              <a:rPr lang="zh-CN" altLang="en-US" sz="1800" dirty="0" smtClean="0">
                <a:solidFill>
                  <a:srgbClr val="002060"/>
                </a:solidFill>
                <a:latin typeface="幼圆" pitchFamily="49" charset="-122"/>
                <a:ea typeface="幼圆" pitchFamily="49" charset="-122"/>
              </a:rPr>
              <a:t>第</a:t>
            </a:r>
            <a:r>
              <a:rPr lang="en-US" altLang="zh-CN" sz="1800" dirty="0" smtClean="0">
                <a:solidFill>
                  <a:srgbClr val="002060"/>
                </a:solidFill>
                <a:latin typeface="幼圆" pitchFamily="49" charset="-122"/>
                <a:ea typeface="幼圆" pitchFamily="49" charset="-122"/>
              </a:rPr>
              <a:t>4</a:t>
            </a:r>
            <a:r>
              <a:rPr lang="zh-CN" altLang="en-US" sz="1800" dirty="0" smtClean="0">
                <a:solidFill>
                  <a:srgbClr val="002060"/>
                </a:solidFill>
                <a:latin typeface="幼圆" pitchFamily="49" charset="-122"/>
                <a:ea typeface="幼圆" pitchFamily="49" charset="-122"/>
              </a:rPr>
              <a:t>卷，第</a:t>
            </a:r>
            <a:r>
              <a:rPr lang="en-US" altLang="zh-CN" sz="1800" dirty="0" smtClean="0">
                <a:solidFill>
                  <a:srgbClr val="002060"/>
                </a:solidFill>
                <a:latin typeface="幼圆" pitchFamily="49" charset="-122"/>
                <a:ea typeface="幼圆" pitchFamily="49" charset="-122"/>
              </a:rPr>
              <a:t>1341</a:t>
            </a:r>
            <a:r>
              <a:rPr lang="zh-CN" altLang="en-US" sz="1800" dirty="0" smtClean="0">
                <a:solidFill>
                  <a:srgbClr val="002060"/>
                </a:solidFill>
                <a:latin typeface="幼圆" pitchFamily="49" charset="-122"/>
                <a:ea typeface="幼圆" pitchFamily="49" charset="-122"/>
              </a:rPr>
              <a:t>页）</a:t>
            </a:r>
            <a:endParaRPr lang="zh-CN" altLang="en-US" sz="1800" dirty="0" smtClean="0">
              <a:solidFill>
                <a:srgbClr val="002060"/>
              </a:solidFill>
              <a:latin typeface="幼圆" pitchFamily="49" charset="-122"/>
              <a:ea typeface="幼圆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3"/>
          <p:cNvGrpSpPr/>
          <p:nvPr/>
        </p:nvGrpSpPr>
        <p:grpSpPr>
          <a:xfrm>
            <a:off x="0" y="0"/>
            <a:ext cx="9144000" cy="980728"/>
            <a:chOff x="0" y="0"/>
            <a:chExt cx="9144000" cy="980728"/>
          </a:xfrm>
        </p:grpSpPr>
        <p:sp>
          <p:nvSpPr>
            <p:cNvPr id="24" name="矩形 23"/>
            <p:cNvSpPr/>
            <p:nvPr/>
          </p:nvSpPr>
          <p:spPr>
            <a:xfrm>
              <a:off x="0" y="0"/>
              <a:ext cx="9144000" cy="980728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 sz="4400" b="1" dirty="0">
                <a:solidFill>
                  <a:prstClr val="white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  <p:pic>
          <p:nvPicPr>
            <p:cNvPr id="28" name="图片 27" descr="10.png"/>
            <p:cNvPicPr>
              <a:picLocks noChangeAspect="1"/>
            </p:cNvPicPr>
            <p:nvPr/>
          </p:nvPicPr>
          <p:blipFill rotWithShape="1">
            <a:blip r:embed="rId1" cstate="print">
              <a:lum bright="-34000" contras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8731"/>
            <a:stretch>
              <a:fillRect/>
            </a:stretch>
          </p:blipFill>
          <p:spPr bwMode="auto">
            <a:xfrm>
              <a:off x="8045128" y="35913"/>
              <a:ext cx="1098872" cy="944815"/>
            </a:xfrm>
            <a:prstGeom prst="rect">
              <a:avLst/>
            </a:prstGeom>
            <a:solidFill>
              <a:srgbClr val="C00000"/>
            </a:solidFill>
            <a:ln w="9525">
              <a:noFill/>
              <a:miter lim="800000"/>
              <a:headEnd/>
              <a:tailEnd/>
            </a:ln>
          </p:spPr>
        </p:pic>
      </p:grpSp>
      <p:sp>
        <p:nvSpPr>
          <p:cNvPr id="9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04920" y="6492875"/>
            <a:ext cx="539080" cy="365125"/>
          </a:xfrm>
        </p:spPr>
        <p:txBody>
          <a:bodyPr/>
          <a:lstStyle/>
          <a:p>
            <a:pPr>
              <a:defRPr/>
            </a:pPr>
            <a:fld id="{70203470-354E-4258-B22B-F01C9F58DBE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380435" y="188640"/>
            <a:ext cx="2031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3600" b="1" dirty="0" smtClean="0">
                <a:solidFill>
                  <a:prstClr val="white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主要内容</a:t>
            </a:r>
            <a:endParaRPr lang="zh-CN" altLang="en-US" sz="3600" b="1" dirty="0">
              <a:solidFill>
                <a:prstClr val="white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14282" y="1214422"/>
            <a:ext cx="410881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800" dirty="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  <a:t>　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九、“精兵简政”。</a:t>
            </a:r>
            <a:endParaRPr lang="zh-CN" altLang="en-US" sz="3200" b="1" dirty="0">
              <a:solidFill>
                <a:srgbClr val="C0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642910" y="2000240"/>
            <a:ext cx="8072494" cy="1214446"/>
            <a:chOff x="642910" y="2071678"/>
            <a:chExt cx="8072494" cy="1214446"/>
          </a:xfrm>
        </p:grpSpPr>
        <p:sp>
          <p:nvSpPr>
            <p:cNvPr id="8" name="矩形 7"/>
            <p:cNvSpPr/>
            <p:nvPr/>
          </p:nvSpPr>
          <p:spPr>
            <a:xfrm>
              <a:off x="714348" y="2214554"/>
              <a:ext cx="8001056" cy="81099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altLang="zh-CN" sz="2800" dirty="0" smtClean="0">
                  <a:solidFill>
                    <a:srgbClr val="C00000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“</a:t>
              </a:r>
              <a:r>
                <a:rPr lang="zh-CN" altLang="en-US" sz="2800" dirty="0" smtClean="0">
                  <a:solidFill>
                    <a:srgbClr val="C00000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讲话、演说、写文章和写决议案，都应当简明扼要。会议也不要开得太长。</a:t>
              </a:r>
              <a:r>
                <a:rPr lang="en-US" altLang="zh-CN" sz="2800" dirty="0" smtClean="0">
                  <a:solidFill>
                    <a:srgbClr val="C00000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”</a:t>
              </a:r>
              <a:endParaRPr lang="zh-CN" altLang="en-US" sz="2800" dirty="0">
                <a:solidFill>
                  <a:srgbClr val="C00000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  <p:sp>
          <p:nvSpPr>
            <p:cNvPr id="13" name="圆角矩形 12"/>
            <p:cNvSpPr/>
            <p:nvPr/>
          </p:nvSpPr>
          <p:spPr>
            <a:xfrm flipV="1">
              <a:off x="642910" y="2071678"/>
              <a:ext cx="7867340" cy="1214446"/>
            </a:xfrm>
            <a:prstGeom prst="roundRect">
              <a:avLst/>
            </a:prstGeom>
            <a:noFill/>
            <a:ln w="6350"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800">
                <a:solidFill>
                  <a:prstClr val="white"/>
                </a:solidFill>
              </a:endParaRPr>
            </a:p>
          </p:txBody>
        </p:sp>
      </p:grpSp>
      <p:sp>
        <p:nvSpPr>
          <p:cNvPr id="14" name="TextBox 13"/>
          <p:cNvSpPr txBox="1"/>
          <p:nvPr/>
        </p:nvSpPr>
        <p:spPr>
          <a:xfrm>
            <a:off x="605748" y="4029791"/>
            <a:ext cx="7966780" cy="692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zh-CN" altLang="en-US" sz="1800" dirty="0" smtClean="0">
              <a:solidFill>
                <a:srgbClr val="4F81BD">
                  <a:lumMod val="7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00034" y="3493402"/>
            <a:ext cx="6321098" cy="18466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dirty="0" smtClean="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“每次会议时间不可太长，会议次数不可太频繁，不可沉溺于细小问题的讨论，以免妨碍工作。此间，讲话、演说和写决议案，都应当简明扼要。”</a:t>
            </a:r>
            <a:endParaRPr lang="en-US" altLang="zh-CN" dirty="0" smtClean="0">
              <a:solidFill>
                <a:srgbClr val="00206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en-US" altLang="zh-CN" sz="1800" dirty="0" smtClean="0">
              <a:solidFill>
                <a:srgbClr val="00206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r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800" dirty="0" smtClean="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——《</a:t>
            </a:r>
            <a:r>
              <a:rPr lang="zh-CN" altLang="en-US" sz="1800" dirty="0" smtClean="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毛泽东选集</a:t>
            </a:r>
            <a:r>
              <a:rPr lang="en-US" altLang="zh-CN" sz="1800" dirty="0" smtClean="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1800" dirty="0" smtClean="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1800" dirty="0" smtClean="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r>
              <a:rPr lang="zh-CN" altLang="en-US" sz="1800" dirty="0" smtClean="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卷</a:t>
            </a:r>
            <a:endParaRPr lang="en-US" altLang="zh-CN" sz="1800" dirty="0" smtClean="0">
              <a:solidFill>
                <a:srgbClr val="00206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800" dirty="0" smtClean="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en-US" altLang="zh-CN" sz="1800" dirty="0" smtClean="0">
              <a:solidFill>
                <a:srgbClr val="00206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00034" y="5351998"/>
            <a:ext cx="6288705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dirty="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“凡是看不懂的文件，禁止拿出来。</a:t>
            </a:r>
            <a:r>
              <a:rPr lang="zh-CN" altLang="en-US" dirty="0" smtClean="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endParaRPr lang="en-US" altLang="zh-CN" dirty="0" smtClean="0">
              <a:solidFill>
                <a:srgbClr val="00206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en-US" altLang="zh-CN" dirty="0">
              <a:solidFill>
                <a:srgbClr val="00206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r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800" dirty="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——《</a:t>
            </a:r>
            <a:r>
              <a:rPr lang="zh-CN" altLang="en-US" sz="1800" dirty="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建国以来毛泽东文稿</a:t>
            </a:r>
            <a:r>
              <a:rPr lang="en-US" altLang="zh-CN" sz="1800" dirty="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1800" dirty="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1800" dirty="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8</a:t>
            </a:r>
            <a:r>
              <a:rPr lang="zh-CN" altLang="en-US" sz="1800" dirty="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册</a:t>
            </a:r>
            <a:endParaRPr lang="en-US" altLang="zh-CN" sz="1800" dirty="0">
              <a:solidFill>
                <a:srgbClr val="00206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en-US" altLang="zh-CN" dirty="0">
              <a:solidFill>
                <a:srgbClr val="00206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08" t="12409" r="11276" b="5611"/>
          <a:stretch>
            <a:fillRect/>
          </a:stretch>
        </p:blipFill>
        <p:spPr>
          <a:xfrm>
            <a:off x="6926846" y="3712505"/>
            <a:ext cx="1875610" cy="25431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r="-60000" b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0"/>
          <p:cNvGrpSpPr/>
          <p:nvPr/>
        </p:nvGrpSpPr>
        <p:grpSpPr bwMode="auto">
          <a:xfrm>
            <a:off x="1067135" y="3462243"/>
            <a:ext cx="7462509" cy="1116012"/>
            <a:chOff x="19566" y="0"/>
            <a:chExt cx="7014045" cy="1116000"/>
          </a:xfrm>
        </p:grpSpPr>
        <p:sp>
          <p:nvSpPr>
            <p:cNvPr id="17" name="圆角矩形 36"/>
            <p:cNvSpPr>
              <a:spLocks noChangeArrowheads="1"/>
            </p:cNvSpPr>
            <p:nvPr/>
          </p:nvSpPr>
          <p:spPr bwMode="auto">
            <a:xfrm>
              <a:off x="19566" y="0"/>
              <a:ext cx="7014045" cy="1116000"/>
            </a:xfrm>
            <a:prstGeom prst="roundRect">
              <a:avLst>
                <a:gd name="adj" fmla="val 2745"/>
              </a:avLst>
            </a:prstGeom>
            <a:gradFill rotWithShape="1">
              <a:gsLst>
                <a:gs pos="0">
                  <a:srgbClr val="00DFF6"/>
                </a:gs>
                <a:gs pos="100000">
                  <a:srgbClr val="002774"/>
                </a:gs>
              </a:gsLst>
              <a:lin ang="2700000" scaled="1"/>
            </a:gradFill>
            <a:ln w="31750" cmpd="sng">
              <a:solidFill>
                <a:srgbClr val="FFFFFF"/>
              </a:solidFill>
              <a:round/>
            </a:ln>
          </p:spPr>
          <p:txBody>
            <a:bodyPr anchor="ctr"/>
            <a:lstStyle/>
            <a:p>
              <a:pPr marL="0" marR="0" lvl="2" indent="0" algn="ctr" defTabSz="914400" eaLnBrk="0" fontAlgn="ctr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buFont typeface="Arial" panose="020B0604020202020204" pitchFamily="34" charset="0"/>
                <a:buChar char="u"/>
                <a:defRPr/>
              </a:pPr>
              <a:endParaRPr kumimoji="0" lang="zh-CN" altLang="zh-CN" sz="2800" b="1" i="0" u="none" strike="noStrike" kern="0" normalizeH="0" baseline="0" noProof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" name="Text Box 29"/>
            <p:cNvSpPr txBox="1">
              <a:spLocks noChangeArrowheads="1"/>
            </p:cNvSpPr>
            <p:nvPr/>
          </p:nvSpPr>
          <p:spPr bwMode="auto">
            <a:xfrm>
              <a:off x="176208" y="360208"/>
              <a:ext cx="6857402" cy="5130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1" i="0" u="none" strike="noStrike" kern="0" normalizeH="0" baseline="0" noProof="0" dirty="0" smtClean="0">
                  <a:ln w="19050">
                    <a:solidFill>
                      <a:schemeClr val="tx2">
                        <a:tint val="1000"/>
                      </a:schemeClr>
                    </a:solidFill>
                    <a:prstDash val="solid"/>
                  </a:ln>
                  <a:solidFill>
                    <a:schemeClr val="accent3"/>
                  </a:solidFill>
                  <a:effectLst>
                    <a:outerShdw blurRad="50000" dist="50800" dir="7500000" algn="tl">
                      <a:srgbClr val="000000">
                        <a:shade val="5000"/>
                        <a:alpha val="35000"/>
                      </a:srgbClr>
                    </a:outerShdw>
                  </a:effectLst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二、</a:t>
              </a:r>
              <a:r>
                <a:rPr lang="en-US" altLang="zh-CN" sz="2800" b="1" kern="0" dirty="0">
                  <a:ln w="19050">
                    <a:solidFill>
                      <a:schemeClr val="tx2">
                        <a:tint val="1000"/>
                      </a:schemeClr>
                    </a:solidFill>
                    <a:prstDash val="solid"/>
                  </a:ln>
                  <a:solidFill>
                    <a:schemeClr val="accent3"/>
                  </a:solidFill>
                  <a:effectLst>
                    <a:outerShdw blurRad="50000" dist="50800" dir="7500000" algn="tl">
                      <a:srgbClr val="000000">
                        <a:shade val="5000"/>
                        <a:alpha val="35000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《</a:t>
              </a:r>
              <a:r>
                <a:rPr lang="zh-CN" altLang="en-US" sz="2800" b="1" kern="0" dirty="0">
                  <a:ln w="19050">
                    <a:solidFill>
                      <a:schemeClr val="tx2">
                        <a:tint val="1000"/>
                      </a:schemeClr>
                    </a:solidFill>
                    <a:prstDash val="solid"/>
                  </a:ln>
                  <a:solidFill>
                    <a:schemeClr val="accent3"/>
                  </a:solidFill>
                  <a:effectLst>
                    <a:outerShdw blurRad="50000" dist="50800" dir="7500000" algn="tl">
                      <a:srgbClr val="000000">
                        <a:shade val="5000"/>
                        <a:alpha val="35000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党委会的工作方法</a:t>
              </a:r>
              <a:r>
                <a:rPr lang="en-US" altLang="zh-CN" sz="2800" b="1" kern="0" dirty="0" smtClean="0">
                  <a:ln w="19050">
                    <a:solidFill>
                      <a:schemeClr val="tx2">
                        <a:tint val="1000"/>
                      </a:schemeClr>
                    </a:solidFill>
                    <a:prstDash val="solid"/>
                  </a:ln>
                  <a:solidFill>
                    <a:schemeClr val="accent3"/>
                  </a:solidFill>
                  <a:effectLst>
                    <a:outerShdw blurRad="50000" dist="50800" dir="7500000" algn="tl">
                      <a:srgbClr val="000000">
                        <a:shade val="5000"/>
                        <a:alpha val="35000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》</a:t>
              </a:r>
              <a:r>
                <a:rPr lang="zh-CN" altLang="en-US" sz="2800" b="1" kern="0" dirty="0" smtClean="0">
                  <a:ln w="19050">
                    <a:solidFill>
                      <a:schemeClr val="tx2">
                        <a:tint val="1000"/>
                      </a:schemeClr>
                    </a:solidFill>
                    <a:prstDash val="solid"/>
                  </a:ln>
                  <a:solidFill>
                    <a:schemeClr val="accent3"/>
                  </a:solidFill>
                  <a:effectLst>
                    <a:outerShdw blurRad="50000" dist="50800" dir="7500000" algn="tl">
                      <a:srgbClr val="000000">
                        <a:shade val="5000"/>
                        <a:alpha val="35000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主要内容</a:t>
              </a:r>
              <a:endParaRPr lang="en-US" altLang="zh-CN" sz="2800" b="1" kern="0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9" name="Group 13"/>
          <p:cNvGrpSpPr/>
          <p:nvPr/>
        </p:nvGrpSpPr>
        <p:grpSpPr bwMode="auto">
          <a:xfrm>
            <a:off x="1067135" y="4856674"/>
            <a:ext cx="7462509" cy="1116013"/>
            <a:chOff x="19566" y="0"/>
            <a:chExt cx="7014045" cy="1116000"/>
          </a:xfrm>
        </p:grpSpPr>
        <p:sp>
          <p:nvSpPr>
            <p:cNvPr id="20" name="圆角矩形 38"/>
            <p:cNvSpPr>
              <a:spLocks noChangeArrowheads="1"/>
            </p:cNvSpPr>
            <p:nvPr/>
          </p:nvSpPr>
          <p:spPr bwMode="auto">
            <a:xfrm>
              <a:off x="19566" y="0"/>
              <a:ext cx="7014045" cy="1116000"/>
            </a:xfrm>
            <a:prstGeom prst="roundRect">
              <a:avLst>
                <a:gd name="adj" fmla="val 2745"/>
              </a:avLst>
            </a:prstGeom>
            <a:gradFill rotWithShape="1">
              <a:gsLst>
                <a:gs pos="0">
                  <a:srgbClr val="6EFF01"/>
                </a:gs>
                <a:gs pos="100000">
                  <a:srgbClr val="0F5000"/>
                </a:gs>
              </a:gsLst>
              <a:lin ang="2700000" scaled="1"/>
            </a:gradFill>
            <a:ln w="31750" cmpd="sng">
              <a:solidFill>
                <a:srgbClr val="FFFFFF"/>
              </a:solidFill>
              <a:round/>
            </a:ln>
          </p:spPr>
          <p:txBody>
            <a:bodyPr anchor="ctr"/>
            <a:lstStyle/>
            <a:p>
              <a:pPr marL="0" marR="0" lvl="2" indent="0" algn="ctr" defTabSz="914400" eaLnBrk="0" fontAlgn="ctr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buFont typeface="Arial" panose="020B0604020202020204" pitchFamily="34" charset="0"/>
                <a:buChar char="u"/>
                <a:defRPr/>
              </a:pPr>
              <a:endParaRPr kumimoji="0" lang="zh-CN" altLang="zh-CN" sz="2800" b="1" i="0" u="none" strike="noStrike" kern="0" normalizeH="0" baseline="0" noProof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" name="Text Box 29"/>
            <p:cNvSpPr txBox="1">
              <a:spLocks noChangeArrowheads="1"/>
            </p:cNvSpPr>
            <p:nvPr/>
          </p:nvSpPr>
          <p:spPr bwMode="auto">
            <a:xfrm>
              <a:off x="176209" y="297144"/>
              <a:ext cx="6857401" cy="5217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1" i="0" u="none" strike="noStrike" kern="0" normalizeH="0" baseline="0" noProof="0" dirty="0" smtClean="0">
                  <a:ln w="19050">
                    <a:solidFill>
                      <a:schemeClr val="tx2">
                        <a:tint val="1000"/>
                      </a:schemeClr>
                    </a:solidFill>
                    <a:prstDash val="solid"/>
                  </a:ln>
                  <a:solidFill>
                    <a:schemeClr val="accent3"/>
                  </a:solidFill>
                  <a:effectLst>
                    <a:outerShdw blurRad="50000" dist="50800" dir="7500000" algn="tl">
                      <a:srgbClr val="000000">
                        <a:shade val="5000"/>
                        <a:alpha val="35000"/>
                      </a:srgbClr>
                    </a:outerShdw>
                  </a:effectLst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三、</a:t>
              </a:r>
              <a:r>
                <a:rPr lang="en-US" altLang="zh-CN" sz="2800" b="1" kern="0" dirty="0">
                  <a:ln w="19050">
                    <a:solidFill>
                      <a:schemeClr val="tx2">
                        <a:tint val="1000"/>
                      </a:schemeClr>
                    </a:solidFill>
                    <a:prstDash val="solid"/>
                  </a:ln>
                  <a:solidFill>
                    <a:schemeClr val="accent3"/>
                  </a:solidFill>
                  <a:effectLst>
                    <a:outerShdw blurRad="50000" dist="50800" dir="7500000" algn="tl">
                      <a:srgbClr val="000000">
                        <a:shade val="5000"/>
                        <a:alpha val="35000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《</a:t>
              </a:r>
              <a:r>
                <a:rPr lang="zh-CN" altLang="en-US" sz="2800" b="1" kern="0" dirty="0">
                  <a:ln w="19050">
                    <a:solidFill>
                      <a:schemeClr val="tx2">
                        <a:tint val="1000"/>
                      </a:schemeClr>
                    </a:solidFill>
                    <a:prstDash val="solid"/>
                  </a:ln>
                  <a:solidFill>
                    <a:schemeClr val="accent3"/>
                  </a:solidFill>
                  <a:effectLst>
                    <a:outerShdw blurRad="50000" dist="50800" dir="7500000" algn="tl">
                      <a:srgbClr val="000000">
                        <a:shade val="5000"/>
                        <a:alpha val="35000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党委会的工作方法</a:t>
              </a:r>
              <a:r>
                <a:rPr lang="en-US" altLang="zh-CN" sz="2800" b="1" kern="0" dirty="0" smtClean="0">
                  <a:ln w="19050">
                    <a:solidFill>
                      <a:schemeClr val="tx2">
                        <a:tint val="1000"/>
                      </a:schemeClr>
                    </a:solidFill>
                    <a:prstDash val="solid"/>
                  </a:ln>
                  <a:solidFill>
                    <a:schemeClr val="accent3"/>
                  </a:solidFill>
                  <a:effectLst>
                    <a:outerShdw blurRad="50000" dist="50800" dir="7500000" algn="tl">
                      <a:srgbClr val="000000">
                        <a:shade val="5000"/>
                        <a:alpha val="35000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》</a:t>
              </a:r>
              <a:r>
                <a:rPr lang="zh-CN" altLang="en-US" sz="2800" b="1" kern="0" dirty="0" smtClean="0">
                  <a:ln w="19050">
                    <a:solidFill>
                      <a:schemeClr val="tx2">
                        <a:tint val="1000"/>
                      </a:schemeClr>
                    </a:solidFill>
                    <a:prstDash val="solid"/>
                  </a:ln>
                  <a:solidFill>
                    <a:schemeClr val="accent3"/>
                  </a:solidFill>
                  <a:effectLst>
                    <a:outerShdw blurRad="50000" dist="50800" dir="7500000" algn="tl">
                      <a:srgbClr val="000000">
                        <a:shade val="5000"/>
                        <a:alpha val="35000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学习体会</a:t>
              </a:r>
              <a:endParaRPr lang="en-US" altLang="zh-CN" sz="2800" b="1" kern="0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3" name="Group 7"/>
          <p:cNvGrpSpPr/>
          <p:nvPr/>
        </p:nvGrpSpPr>
        <p:grpSpPr bwMode="auto">
          <a:xfrm>
            <a:off x="1067135" y="2048761"/>
            <a:ext cx="7462509" cy="1114425"/>
            <a:chOff x="19566" y="0"/>
            <a:chExt cx="7014045" cy="1116000"/>
          </a:xfrm>
        </p:grpSpPr>
        <p:sp>
          <p:nvSpPr>
            <p:cNvPr id="24" name="圆角矩形 34"/>
            <p:cNvSpPr>
              <a:spLocks noChangeArrowheads="1"/>
            </p:cNvSpPr>
            <p:nvPr/>
          </p:nvSpPr>
          <p:spPr bwMode="auto">
            <a:xfrm>
              <a:off x="19566" y="0"/>
              <a:ext cx="7014045" cy="1116000"/>
            </a:xfrm>
            <a:prstGeom prst="roundRect">
              <a:avLst>
                <a:gd name="adj" fmla="val 2745"/>
              </a:avLst>
            </a:prstGeom>
            <a:gradFill rotWithShape="1">
              <a:gsLst>
                <a:gs pos="0">
                  <a:srgbClr val="FFCF01"/>
                </a:gs>
                <a:gs pos="100000">
                  <a:srgbClr val="E22000"/>
                </a:gs>
              </a:gsLst>
              <a:lin ang="2700000" scaled="1"/>
            </a:gradFill>
            <a:ln w="31750" cmpd="sng">
              <a:solidFill>
                <a:srgbClr val="FFFFFF"/>
              </a:solidFill>
              <a:round/>
            </a:ln>
          </p:spPr>
          <p:txBody>
            <a:bodyPr anchor="ctr"/>
            <a:lstStyle/>
            <a:p>
              <a:pPr marL="0" marR="0" lvl="2" indent="0" algn="ctr" defTabSz="914400" eaLnBrk="0" fontAlgn="ctr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buFontTx/>
                <a:buNone/>
                <a:defRPr/>
              </a:pPr>
              <a:endParaRPr kumimoji="0" lang="zh-CN" altLang="zh-CN" sz="2800" b="1" i="0" u="none" strike="noStrike" kern="0" normalizeH="0" baseline="0" noProof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" name="Text Box 29"/>
            <p:cNvSpPr txBox="1">
              <a:spLocks noChangeArrowheads="1"/>
            </p:cNvSpPr>
            <p:nvPr/>
          </p:nvSpPr>
          <p:spPr bwMode="auto">
            <a:xfrm>
              <a:off x="176209" y="312978"/>
              <a:ext cx="6857402" cy="5403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1" i="0" u="none" strike="noStrike" kern="0" normalizeH="0" baseline="0" noProof="0" dirty="0" smtClean="0">
                  <a:ln w="19050">
                    <a:solidFill>
                      <a:schemeClr val="tx2">
                        <a:tint val="1000"/>
                      </a:schemeClr>
                    </a:solidFill>
                    <a:prstDash val="solid"/>
                  </a:ln>
                  <a:solidFill>
                    <a:schemeClr val="accent3"/>
                  </a:solidFill>
                  <a:effectLst>
                    <a:outerShdw blurRad="50000" dist="50800" dir="7500000" algn="tl">
                      <a:srgbClr val="000000">
                        <a:shade val="5000"/>
                        <a:alpha val="35000"/>
                      </a:srgbClr>
                    </a:outerShdw>
                  </a:effectLst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一、</a:t>
              </a:r>
              <a:r>
                <a:rPr lang="en-US" altLang="zh-CN" sz="2800" b="1" kern="0" dirty="0">
                  <a:ln w="19050">
                    <a:solidFill>
                      <a:schemeClr val="tx2">
                        <a:tint val="1000"/>
                      </a:schemeClr>
                    </a:solidFill>
                    <a:prstDash val="solid"/>
                  </a:ln>
                  <a:solidFill>
                    <a:schemeClr val="accent3"/>
                  </a:solidFill>
                  <a:effectLst>
                    <a:outerShdw blurRad="50000" dist="50800" dir="7500000" algn="tl">
                      <a:srgbClr val="000000">
                        <a:shade val="5000"/>
                        <a:alpha val="35000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《</a:t>
              </a:r>
              <a:r>
                <a:rPr lang="zh-CN" altLang="en-US" sz="2800" b="1" kern="0" dirty="0">
                  <a:ln w="19050">
                    <a:solidFill>
                      <a:schemeClr val="tx2">
                        <a:tint val="1000"/>
                      </a:schemeClr>
                    </a:solidFill>
                    <a:prstDash val="solid"/>
                  </a:ln>
                  <a:solidFill>
                    <a:schemeClr val="accent3"/>
                  </a:solidFill>
                  <a:effectLst>
                    <a:outerShdw blurRad="50000" dist="50800" dir="7500000" algn="tl">
                      <a:srgbClr val="000000">
                        <a:shade val="5000"/>
                        <a:alpha val="35000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党委会的工作方法</a:t>
              </a:r>
              <a:r>
                <a:rPr lang="en-US" altLang="zh-CN" sz="2800" b="1" kern="0" dirty="0" smtClean="0">
                  <a:ln w="19050">
                    <a:solidFill>
                      <a:schemeClr val="tx2">
                        <a:tint val="1000"/>
                      </a:schemeClr>
                    </a:solidFill>
                    <a:prstDash val="solid"/>
                  </a:ln>
                  <a:solidFill>
                    <a:schemeClr val="accent3"/>
                  </a:solidFill>
                  <a:effectLst>
                    <a:outerShdw blurRad="50000" dist="50800" dir="7500000" algn="tl">
                      <a:srgbClr val="000000">
                        <a:shade val="5000"/>
                        <a:alpha val="35000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》</a:t>
              </a:r>
              <a:r>
                <a:rPr lang="zh-CN" altLang="en-US" sz="2800" b="1" kern="0" dirty="0" smtClean="0">
                  <a:ln w="19050">
                    <a:solidFill>
                      <a:schemeClr val="tx2">
                        <a:tint val="1000"/>
                      </a:schemeClr>
                    </a:solidFill>
                    <a:prstDash val="solid"/>
                  </a:ln>
                  <a:solidFill>
                    <a:schemeClr val="accent3"/>
                  </a:solidFill>
                  <a:effectLst>
                    <a:outerShdw blurRad="50000" dist="50800" dir="7500000" algn="tl">
                      <a:srgbClr val="000000">
                        <a:shade val="5000"/>
                        <a:alpha val="35000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历史背景</a:t>
              </a:r>
              <a:endParaRPr lang="en-US" altLang="zh-CN" sz="2800" b="1" kern="0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1675732" y="288453"/>
            <a:ext cx="7189076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zh-CN" altLang="en-US" sz="3600" b="1" dirty="0" smtClean="0">
                <a:ln w="50800"/>
                <a:solidFill>
                  <a:srgbClr val="FFC000"/>
                </a:solidFill>
                <a:latin typeface="方正粗宋简体" pitchFamily="65" charset="-122"/>
                <a:ea typeface="方正粗宋简体" pitchFamily="65" charset="-122"/>
              </a:rPr>
              <a:t>目录</a:t>
            </a:r>
            <a:endParaRPr lang="zh-CN" altLang="en-US" sz="3600" b="1" dirty="0">
              <a:ln w="50800"/>
              <a:solidFill>
                <a:srgbClr val="FFC000"/>
              </a:solidFill>
              <a:latin typeface="方正粗宋简体" pitchFamily="65" charset="-122"/>
              <a:ea typeface="方正粗宋简体" pitchFamily="65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3" name="Picture 1" descr="C:\Users\lisn\Desktop\团结.jp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5694555" y="3470026"/>
            <a:ext cx="3003481" cy="2139980"/>
          </a:xfrm>
          <a:prstGeom prst="rect">
            <a:avLst/>
          </a:prstGeom>
          <a:noFill/>
        </p:spPr>
      </p:pic>
      <p:grpSp>
        <p:nvGrpSpPr>
          <p:cNvPr id="2" name="组合 3"/>
          <p:cNvGrpSpPr/>
          <p:nvPr/>
        </p:nvGrpSpPr>
        <p:grpSpPr>
          <a:xfrm>
            <a:off x="0" y="0"/>
            <a:ext cx="9144000" cy="980728"/>
            <a:chOff x="0" y="0"/>
            <a:chExt cx="9144000" cy="980728"/>
          </a:xfrm>
        </p:grpSpPr>
        <p:sp>
          <p:nvSpPr>
            <p:cNvPr id="24" name="矩形 23"/>
            <p:cNvSpPr/>
            <p:nvPr/>
          </p:nvSpPr>
          <p:spPr>
            <a:xfrm>
              <a:off x="0" y="0"/>
              <a:ext cx="9144000" cy="980728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 sz="4400" b="1" dirty="0">
                <a:solidFill>
                  <a:prstClr val="white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  <p:pic>
          <p:nvPicPr>
            <p:cNvPr id="28" name="图片 27" descr="10.png"/>
            <p:cNvPicPr>
              <a:picLocks noChangeAspect="1"/>
            </p:cNvPicPr>
            <p:nvPr/>
          </p:nvPicPr>
          <p:blipFill rotWithShape="1">
            <a:blip r:embed="rId2" cstate="print">
              <a:lum bright="-34000" contras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8731"/>
            <a:stretch>
              <a:fillRect/>
            </a:stretch>
          </p:blipFill>
          <p:spPr bwMode="auto">
            <a:xfrm>
              <a:off x="8045128" y="35913"/>
              <a:ext cx="1098872" cy="944815"/>
            </a:xfrm>
            <a:prstGeom prst="rect">
              <a:avLst/>
            </a:prstGeom>
            <a:solidFill>
              <a:srgbClr val="C00000"/>
            </a:solidFill>
            <a:ln w="9525">
              <a:noFill/>
              <a:miter lim="800000"/>
              <a:headEnd/>
              <a:tailEnd/>
            </a:ln>
          </p:spPr>
        </p:pic>
      </p:grpSp>
      <p:sp>
        <p:nvSpPr>
          <p:cNvPr id="9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04920" y="6492875"/>
            <a:ext cx="539080" cy="365125"/>
          </a:xfrm>
        </p:spPr>
        <p:txBody>
          <a:bodyPr/>
          <a:lstStyle/>
          <a:p>
            <a:pPr>
              <a:defRPr/>
            </a:pPr>
            <a:fld id="{70203470-354E-4258-B22B-F01C9F58DBE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380435" y="188640"/>
            <a:ext cx="2031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3600" b="1" dirty="0" smtClean="0">
                <a:solidFill>
                  <a:prstClr val="white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主要内容</a:t>
            </a:r>
            <a:endParaRPr lang="zh-CN" altLang="en-US" sz="3600" b="1" dirty="0">
              <a:solidFill>
                <a:prstClr val="white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45964" y="1169368"/>
            <a:ext cx="8252072" cy="1077218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 dirty="0" smtClean="0">
                <a:solidFill>
                  <a:srgbClr val="C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十、注意团结那些和自己意见不同的同志一道工作。</a:t>
            </a:r>
            <a:endParaRPr lang="zh-CN" altLang="en-US" sz="3200" b="1" dirty="0">
              <a:solidFill>
                <a:srgbClr val="C0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846082" y="3228471"/>
            <a:ext cx="4093780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kern="0" dirty="0" smtClean="0">
                <a:solidFill>
                  <a:srgbClr val="C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宋体" panose="02010600030101010101" pitchFamily="2" charset="-122"/>
              </a:rPr>
              <a:t>      </a:t>
            </a:r>
            <a:r>
              <a:rPr lang="zh-CN" altLang="en-US" kern="0" dirty="0" smtClean="0">
                <a:solidFill>
                  <a:srgbClr val="C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zh-CN" kern="0" dirty="0" smtClean="0">
                <a:solidFill>
                  <a:srgbClr val="C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宋体" panose="02010600030101010101" pitchFamily="2" charset="-122"/>
              </a:rPr>
              <a:t>我们</a:t>
            </a:r>
            <a:r>
              <a:rPr lang="zh-CN" altLang="zh-CN" kern="0" dirty="0">
                <a:solidFill>
                  <a:srgbClr val="C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宋体" panose="02010600030101010101" pitchFamily="2" charset="-122"/>
              </a:rPr>
              <a:t>都是从五湖四海汇集拢来的，我们不仅要善于团结和自己意见相同的同志，而且要善于团结和自己意见不同的同志一道工作。我们当中还有犯过很大错误的人，不要嫌这些人，要准备和他们一道工作</a:t>
            </a:r>
            <a:r>
              <a:rPr lang="zh-CN" altLang="zh-CN" kern="0" dirty="0" smtClean="0">
                <a:solidFill>
                  <a:srgbClr val="C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宋体" panose="02010600030101010101" pitchFamily="2" charset="-122"/>
              </a:rPr>
              <a:t>。</a:t>
            </a:r>
            <a:r>
              <a:rPr lang="zh-CN" altLang="en-US" kern="0" dirty="0" smtClean="0">
                <a:solidFill>
                  <a:srgbClr val="C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宋体" panose="02010600030101010101" pitchFamily="2" charset="-122"/>
              </a:rPr>
              <a:t>”</a:t>
            </a:r>
            <a:endParaRPr lang="zh-CN" altLang="en-US" dirty="0">
              <a:solidFill>
                <a:srgbClr val="C0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0" name="圆角矩形 9"/>
          <p:cNvSpPr/>
          <p:nvPr/>
        </p:nvSpPr>
        <p:spPr>
          <a:xfrm flipV="1">
            <a:off x="584871" y="2958815"/>
            <a:ext cx="4567676" cy="2786082"/>
          </a:xfrm>
          <a:prstGeom prst="roundRect">
            <a:avLst/>
          </a:prstGeom>
          <a:noFill/>
          <a:ln w="6350"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800">
              <a:solidFill>
                <a:prstClr val="white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3"/>
          <p:cNvGrpSpPr/>
          <p:nvPr/>
        </p:nvGrpSpPr>
        <p:grpSpPr>
          <a:xfrm>
            <a:off x="0" y="0"/>
            <a:ext cx="9144000" cy="980728"/>
            <a:chOff x="0" y="0"/>
            <a:chExt cx="9144000" cy="980728"/>
          </a:xfrm>
        </p:grpSpPr>
        <p:sp>
          <p:nvSpPr>
            <p:cNvPr id="24" name="矩形 23"/>
            <p:cNvSpPr/>
            <p:nvPr/>
          </p:nvSpPr>
          <p:spPr>
            <a:xfrm>
              <a:off x="0" y="0"/>
              <a:ext cx="9144000" cy="980728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 sz="4400" b="1" dirty="0">
                <a:solidFill>
                  <a:prstClr val="white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  <p:pic>
          <p:nvPicPr>
            <p:cNvPr id="28" name="图片 27" descr="10.png"/>
            <p:cNvPicPr>
              <a:picLocks noChangeAspect="1"/>
            </p:cNvPicPr>
            <p:nvPr/>
          </p:nvPicPr>
          <p:blipFill rotWithShape="1">
            <a:blip r:embed="rId1" cstate="print">
              <a:lum bright="-34000" contras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8731"/>
            <a:stretch>
              <a:fillRect/>
            </a:stretch>
          </p:blipFill>
          <p:spPr bwMode="auto">
            <a:xfrm>
              <a:off x="8045128" y="35913"/>
              <a:ext cx="1098872" cy="944815"/>
            </a:xfrm>
            <a:prstGeom prst="rect">
              <a:avLst/>
            </a:prstGeom>
            <a:solidFill>
              <a:srgbClr val="C00000"/>
            </a:solidFill>
            <a:ln w="9525">
              <a:noFill/>
              <a:miter lim="800000"/>
              <a:headEnd/>
              <a:tailEnd/>
            </a:ln>
          </p:spPr>
        </p:pic>
      </p:grpSp>
      <p:sp>
        <p:nvSpPr>
          <p:cNvPr id="9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04920" y="6492875"/>
            <a:ext cx="539080" cy="365125"/>
          </a:xfrm>
        </p:spPr>
        <p:txBody>
          <a:bodyPr/>
          <a:lstStyle/>
          <a:p>
            <a:pPr>
              <a:defRPr/>
            </a:pPr>
            <a:fld id="{70203470-354E-4258-B22B-F01C9F58DBE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380435" y="188640"/>
            <a:ext cx="2031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3600" b="1" dirty="0" smtClean="0">
                <a:solidFill>
                  <a:prstClr val="white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主要内容</a:t>
            </a:r>
            <a:endParaRPr lang="zh-CN" altLang="en-US" sz="3600" b="1" dirty="0">
              <a:solidFill>
                <a:prstClr val="white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286248" y="1285860"/>
            <a:ext cx="346761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 dirty="0" smtClean="0">
                <a:solidFill>
                  <a:srgbClr val="C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十一、力戒骄傲。</a:t>
            </a:r>
            <a:endParaRPr lang="zh-CN" altLang="en-US" sz="3200" b="1" dirty="0">
              <a:solidFill>
                <a:srgbClr val="C0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159552" y="4241806"/>
            <a:ext cx="471490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2400" dirty="0" smtClean="0">
                <a:solidFill>
                  <a:srgbClr val="00206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毛泽东同志在党的七届二中全会上提出了“</a:t>
            </a:r>
            <a:r>
              <a:rPr lang="zh-CN" altLang="en-US" sz="2400" dirty="0" smtClean="0">
                <a:solidFill>
                  <a:srgbClr val="C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两个务必</a:t>
            </a:r>
            <a:r>
              <a:rPr lang="zh-CN" altLang="en-US" sz="2400" dirty="0" smtClean="0">
                <a:solidFill>
                  <a:srgbClr val="00206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”的要求：“</a:t>
            </a:r>
            <a:r>
              <a:rPr lang="zh-CN" altLang="en-US" sz="2400" dirty="0" smtClean="0">
                <a:solidFill>
                  <a:srgbClr val="C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务必</a:t>
            </a:r>
            <a:r>
              <a:rPr lang="zh-CN" altLang="en-US" sz="2400" dirty="0" smtClean="0">
                <a:solidFill>
                  <a:srgbClr val="00206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使同志们继续地保持谦虚、谨慎、不骄、不躁的作风，</a:t>
            </a:r>
            <a:r>
              <a:rPr lang="zh-CN" altLang="en-US" sz="2400" dirty="0" smtClean="0">
                <a:solidFill>
                  <a:srgbClr val="C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务必</a:t>
            </a:r>
            <a:r>
              <a:rPr lang="zh-CN" altLang="en-US" sz="2400" dirty="0" smtClean="0">
                <a:solidFill>
                  <a:srgbClr val="00206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使同志们继续地保持艰苦奋斗的作风。”</a:t>
            </a:r>
            <a:endParaRPr lang="zh-CN" altLang="en-US" sz="2400" dirty="0">
              <a:solidFill>
                <a:srgbClr val="00206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6145" name="Rectangle 1"/>
          <p:cNvSpPr>
            <a:spLocks noChangeArrowheads="1"/>
          </p:cNvSpPr>
          <p:nvPr/>
        </p:nvSpPr>
        <p:spPr bwMode="auto">
          <a:xfrm>
            <a:off x="4500562" y="2084120"/>
            <a:ext cx="4000528" cy="1895071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en-US" altLang="zh-CN" sz="16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  </a:t>
            </a:r>
            <a:r>
              <a:rPr lang="zh-CN" altLang="en-US" sz="16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禁止给党的领导者祝寿</a:t>
            </a:r>
            <a:endParaRPr lang="en-US" altLang="zh-CN" sz="1600" dirty="0" smtClean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en-US" altLang="zh-CN" sz="16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  </a:t>
            </a:r>
            <a:r>
              <a:rPr lang="zh-CN" altLang="en-US" sz="16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禁止用党的领导者的名字作地名、街名和企业的名字</a:t>
            </a:r>
            <a:endParaRPr lang="en-US" altLang="zh-CN" sz="1600" dirty="0" smtClean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en-US" altLang="zh-CN" sz="16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  </a:t>
            </a:r>
            <a:r>
              <a:rPr lang="zh-CN" altLang="en-US" sz="16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保持艰苦奋斗作风</a:t>
            </a:r>
            <a:endParaRPr lang="en-US" altLang="zh-CN" sz="1600" dirty="0" smtClean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en-US" altLang="zh-CN" sz="16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  </a:t>
            </a:r>
            <a:r>
              <a:rPr lang="zh-CN" altLang="en-US" sz="16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制止歌功颂德现象</a:t>
            </a:r>
            <a:endParaRPr lang="zh-CN" altLang="en-US" sz="1600" dirty="0" smtClean="0">
              <a:solidFill>
                <a:srgbClr val="C00000"/>
              </a:solidFill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852"/>
          <a:stretch>
            <a:fillRect/>
          </a:stretch>
        </p:blipFill>
        <p:spPr>
          <a:xfrm>
            <a:off x="380435" y="1239511"/>
            <a:ext cx="3475378" cy="5262880"/>
          </a:xfrm>
          <a:prstGeom prst="rect">
            <a:avLst/>
          </a:prstGeom>
        </p:spPr>
      </p:pic>
      <p:sp>
        <p:nvSpPr>
          <p:cNvPr id="11" name="圆角矩形 10"/>
          <p:cNvSpPr/>
          <p:nvPr/>
        </p:nvSpPr>
        <p:spPr>
          <a:xfrm flipV="1">
            <a:off x="4286248" y="2084120"/>
            <a:ext cx="4318672" cy="1944201"/>
          </a:xfrm>
          <a:prstGeom prst="roundRect">
            <a:avLst/>
          </a:prstGeom>
          <a:noFill/>
          <a:ln w="6350"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800">
              <a:solidFill>
                <a:prstClr val="white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3"/>
          <p:cNvGrpSpPr/>
          <p:nvPr/>
        </p:nvGrpSpPr>
        <p:grpSpPr>
          <a:xfrm>
            <a:off x="0" y="0"/>
            <a:ext cx="9144000" cy="980728"/>
            <a:chOff x="0" y="0"/>
            <a:chExt cx="9144000" cy="980728"/>
          </a:xfrm>
        </p:grpSpPr>
        <p:sp>
          <p:nvSpPr>
            <p:cNvPr id="24" name="矩形 23"/>
            <p:cNvSpPr/>
            <p:nvPr/>
          </p:nvSpPr>
          <p:spPr>
            <a:xfrm>
              <a:off x="0" y="0"/>
              <a:ext cx="9144000" cy="980728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 sz="4400" b="1" dirty="0">
                <a:solidFill>
                  <a:prstClr val="white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  <p:pic>
          <p:nvPicPr>
            <p:cNvPr id="28" name="图片 27" descr="10.png"/>
            <p:cNvPicPr>
              <a:picLocks noChangeAspect="1"/>
            </p:cNvPicPr>
            <p:nvPr/>
          </p:nvPicPr>
          <p:blipFill rotWithShape="1">
            <a:blip r:embed="rId1" cstate="print">
              <a:lum bright="-34000" contras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8731"/>
            <a:stretch>
              <a:fillRect/>
            </a:stretch>
          </p:blipFill>
          <p:spPr bwMode="auto">
            <a:xfrm>
              <a:off x="8045128" y="35913"/>
              <a:ext cx="1098872" cy="944815"/>
            </a:xfrm>
            <a:prstGeom prst="rect">
              <a:avLst/>
            </a:prstGeom>
            <a:solidFill>
              <a:srgbClr val="C00000"/>
            </a:solidFill>
            <a:ln w="9525">
              <a:noFill/>
              <a:miter lim="800000"/>
              <a:headEnd/>
              <a:tailEnd/>
            </a:ln>
          </p:spPr>
        </p:pic>
      </p:grpSp>
      <p:sp>
        <p:nvSpPr>
          <p:cNvPr id="9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04920" y="6492875"/>
            <a:ext cx="539080" cy="365125"/>
          </a:xfrm>
        </p:spPr>
        <p:txBody>
          <a:bodyPr/>
          <a:lstStyle/>
          <a:p>
            <a:pPr>
              <a:defRPr/>
            </a:pPr>
            <a:fld id="{70203470-354E-4258-B22B-F01C9F58DBE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380435" y="188640"/>
            <a:ext cx="2031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3600" b="1" dirty="0" smtClean="0">
                <a:solidFill>
                  <a:prstClr val="white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主要内容</a:t>
            </a:r>
            <a:endParaRPr lang="zh-CN" altLang="en-US" sz="3600" b="1" dirty="0">
              <a:solidFill>
                <a:prstClr val="white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85720" y="1214422"/>
            <a:ext cx="42883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 dirty="0" smtClean="0">
                <a:solidFill>
                  <a:srgbClr val="C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十二、划清两种界限。</a:t>
            </a:r>
            <a:endParaRPr lang="zh-CN" altLang="en-US" sz="3200" b="1" dirty="0">
              <a:solidFill>
                <a:srgbClr val="C0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380435" y="2069677"/>
            <a:ext cx="8072494" cy="1883760"/>
            <a:chOff x="642910" y="2071678"/>
            <a:chExt cx="8072494" cy="1432055"/>
          </a:xfrm>
        </p:grpSpPr>
        <p:sp>
          <p:nvSpPr>
            <p:cNvPr id="11" name="矩形 10"/>
            <p:cNvSpPr/>
            <p:nvPr/>
          </p:nvSpPr>
          <p:spPr>
            <a:xfrm>
              <a:off x="714348" y="2180294"/>
              <a:ext cx="8001056" cy="132343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altLang="zh-CN" dirty="0" smtClean="0">
                  <a:solidFill>
                    <a:srgbClr val="C00000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“</a:t>
              </a:r>
              <a:r>
                <a:rPr lang="zh-CN" altLang="en-US" dirty="0" smtClean="0">
                  <a:solidFill>
                    <a:srgbClr val="C00000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我们看问题一定不要忘记划清这两种界限：革命和反革命的界限，成绩和缺点的界限。记着这两条界限，事情就好办，否则就会把问题的性质弄混淆了。自然，要把界限划好，必须经过细致的研究和分析。我们对于每一个人和每一件事，都应该采取分析研究的态度。</a:t>
              </a:r>
              <a:r>
                <a:rPr lang="en-US" altLang="zh-CN" dirty="0" smtClean="0">
                  <a:solidFill>
                    <a:srgbClr val="C00000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”</a:t>
              </a:r>
              <a:endParaRPr lang="zh-CN" altLang="en-US" dirty="0">
                <a:solidFill>
                  <a:srgbClr val="C00000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  <p:sp>
          <p:nvSpPr>
            <p:cNvPr id="12" name="圆角矩形 11"/>
            <p:cNvSpPr/>
            <p:nvPr/>
          </p:nvSpPr>
          <p:spPr>
            <a:xfrm flipV="1">
              <a:off x="642910" y="2071678"/>
              <a:ext cx="7867340" cy="1214446"/>
            </a:xfrm>
            <a:prstGeom prst="roundRect">
              <a:avLst/>
            </a:prstGeom>
            <a:noFill/>
            <a:ln w="6350"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800">
                <a:solidFill>
                  <a:prstClr val="white"/>
                </a:solidFill>
              </a:endParaRPr>
            </a:p>
          </p:txBody>
        </p:sp>
      </p:grpSp>
      <p:sp>
        <p:nvSpPr>
          <p:cNvPr id="3" name="矩形 2"/>
          <p:cNvSpPr/>
          <p:nvPr/>
        </p:nvSpPr>
        <p:spPr>
          <a:xfrm>
            <a:off x="451873" y="4659242"/>
            <a:ext cx="4572000" cy="193899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sz="2400" dirty="0" smtClean="0">
                <a:solidFill>
                  <a:srgbClr val="26214A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毛泽东</a:t>
            </a:r>
            <a:r>
              <a:rPr lang="zh-CN" altLang="en-US" sz="2400" dirty="0">
                <a:solidFill>
                  <a:srgbClr val="26214A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在分析批评王明错误时，指出要按照惩前毖后、治病救人的方针，对待犯错误的同志，同时对有错误的共产党员，要做工作帮助其改正。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51873" y="4093043"/>
            <a:ext cx="4854681" cy="40011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“王明问题”是西柏坡会议讨论焦点之一</a:t>
            </a:r>
            <a:endParaRPr lang="zh-CN" altLang="en-US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61842" y="4017689"/>
            <a:ext cx="2062655" cy="247518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r="-60000" b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0"/>
          <p:cNvGrpSpPr/>
          <p:nvPr/>
        </p:nvGrpSpPr>
        <p:grpSpPr bwMode="auto">
          <a:xfrm>
            <a:off x="1067135" y="3462243"/>
            <a:ext cx="7462509" cy="1116012"/>
            <a:chOff x="19566" y="0"/>
            <a:chExt cx="7014045" cy="1116000"/>
          </a:xfrm>
        </p:grpSpPr>
        <p:sp>
          <p:nvSpPr>
            <p:cNvPr id="17" name="圆角矩形 36"/>
            <p:cNvSpPr>
              <a:spLocks noChangeArrowheads="1"/>
            </p:cNvSpPr>
            <p:nvPr/>
          </p:nvSpPr>
          <p:spPr bwMode="auto">
            <a:xfrm>
              <a:off x="19566" y="0"/>
              <a:ext cx="7014045" cy="1116000"/>
            </a:xfrm>
            <a:prstGeom prst="roundRect">
              <a:avLst>
                <a:gd name="adj" fmla="val 2745"/>
              </a:avLst>
            </a:prstGeom>
            <a:gradFill rotWithShape="1">
              <a:gsLst>
                <a:gs pos="0">
                  <a:srgbClr val="00DFF6"/>
                </a:gs>
                <a:gs pos="100000">
                  <a:srgbClr val="002774"/>
                </a:gs>
              </a:gsLst>
              <a:lin ang="2700000" scaled="1"/>
            </a:gradFill>
            <a:ln w="31750" cmpd="sng">
              <a:solidFill>
                <a:srgbClr val="FFFFFF"/>
              </a:solidFill>
              <a:round/>
            </a:ln>
          </p:spPr>
          <p:txBody>
            <a:bodyPr anchor="ctr"/>
            <a:lstStyle/>
            <a:p>
              <a:pPr marL="0" lvl="2" algn="ctr" eaLnBrk="0" fontAlgn="ctr" hangingPunct="0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buFont typeface="Arial" panose="020B0604020202020204" pitchFamily="34" charset="0"/>
                <a:buChar char="u"/>
                <a:defRPr/>
              </a:pPr>
              <a:endParaRPr lang="zh-CN" altLang="zh-CN" sz="2800" b="1" kern="0">
                <a:ln w="19050">
                  <a:solidFill>
                    <a:srgbClr val="000000">
                      <a:tint val="1000"/>
                    </a:srgbClr>
                  </a:solidFill>
                  <a:prstDash val="solid"/>
                </a:ln>
                <a:solidFill>
                  <a:srgbClr val="FFFFFF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" name="Text Box 29"/>
            <p:cNvSpPr txBox="1">
              <a:spLocks noChangeArrowheads="1"/>
            </p:cNvSpPr>
            <p:nvPr/>
          </p:nvSpPr>
          <p:spPr bwMode="auto">
            <a:xfrm>
              <a:off x="176208" y="360208"/>
              <a:ext cx="6857402" cy="5130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800" b="1" kern="0" dirty="0" smtClean="0">
                  <a:ln w="19050">
                    <a:solidFill>
                      <a:srgbClr val="000000">
                        <a:tint val="1000"/>
                      </a:srgbClr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50000" dist="50800" dir="7500000" algn="tl">
                      <a:srgbClr val="000000">
                        <a:shade val="5000"/>
                        <a:alpha val="35000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二、</a:t>
              </a:r>
              <a:r>
                <a:rPr lang="en-US" altLang="zh-CN" sz="2800" b="1" kern="0" dirty="0">
                  <a:ln w="19050">
                    <a:solidFill>
                      <a:srgbClr val="000000">
                        <a:tint val="1000"/>
                      </a:srgbClr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50000" dist="50800" dir="7500000" algn="tl">
                      <a:srgbClr val="000000">
                        <a:shade val="5000"/>
                        <a:alpha val="35000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《</a:t>
              </a:r>
              <a:r>
                <a:rPr lang="zh-CN" altLang="en-US" sz="2800" b="1" kern="0" dirty="0">
                  <a:ln w="19050">
                    <a:solidFill>
                      <a:srgbClr val="000000">
                        <a:tint val="1000"/>
                      </a:srgbClr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50000" dist="50800" dir="7500000" algn="tl">
                      <a:srgbClr val="000000">
                        <a:shade val="5000"/>
                        <a:alpha val="35000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党委会的工作方法</a:t>
              </a:r>
              <a:r>
                <a:rPr lang="en-US" altLang="zh-CN" sz="2800" b="1" kern="0" dirty="0" smtClean="0">
                  <a:ln w="19050">
                    <a:solidFill>
                      <a:srgbClr val="000000">
                        <a:tint val="1000"/>
                      </a:srgbClr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50000" dist="50800" dir="7500000" algn="tl">
                      <a:srgbClr val="000000">
                        <a:shade val="5000"/>
                        <a:alpha val="35000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》</a:t>
              </a:r>
              <a:r>
                <a:rPr lang="zh-CN" altLang="en-US" sz="2800" b="1" kern="0" dirty="0" smtClean="0">
                  <a:ln w="19050">
                    <a:solidFill>
                      <a:srgbClr val="000000">
                        <a:tint val="1000"/>
                      </a:srgbClr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50000" dist="50800" dir="7500000" algn="tl">
                      <a:srgbClr val="000000">
                        <a:shade val="5000"/>
                        <a:alpha val="35000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主要内容</a:t>
              </a:r>
              <a:endParaRPr lang="en-US" altLang="zh-CN" sz="2800" b="1" kern="0" dirty="0">
                <a:ln w="19050">
                  <a:solidFill>
                    <a:srgbClr val="000000">
                      <a:tint val="1000"/>
                    </a:srgbClr>
                  </a:solidFill>
                  <a:prstDash val="solid"/>
                </a:ln>
                <a:solidFill>
                  <a:srgbClr val="FFFFFF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9" name="Group 13"/>
          <p:cNvGrpSpPr/>
          <p:nvPr/>
        </p:nvGrpSpPr>
        <p:grpSpPr bwMode="auto">
          <a:xfrm>
            <a:off x="1067135" y="4856674"/>
            <a:ext cx="7462509" cy="1116013"/>
            <a:chOff x="19566" y="0"/>
            <a:chExt cx="7014045" cy="1116000"/>
          </a:xfrm>
        </p:grpSpPr>
        <p:sp>
          <p:nvSpPr>
            <p:cNvPr id="20" name="圆角矩形 38"/>
            <p:cNvSpPr>
              <a:spLocks noChangeArrowheads="1"/>
            </p:cNvSpPr>
            <p:nvPr/>
          </p:nvSpPr>
          <p:spPr bwMode="auto">
            <a:xfrm>
              <a:off x="19566" y="0"/>
              <a:ext cx="7014045" cy="1116000"/>
            </a:xfrm>
            <a:prstGeom prst="roundRect">
              <a:avLst>
                <a:gd name="adj" fmla="val 2745"/>
              </a:avLst>
            </a:prstGeom>
            <a:gradFill rotWithShape="1">
              <a:gsLst>
                <a:gs pos="0">
                  <a:srgbClr val="6EFF01"/>
                </a:gs>
                <a:gs pos="100000">
                  <a:srgbClr val="0F5000"/>
                </a:gs>
              </a:gsLst>
              <a:lin ang="2700000" scaled="1"/>
            </a:gradFill>
            <a:ln w="31750" cmpd="sng">
              <a:solidFill>
                <a:srgbClr val="FFFFFF"/>
              </a:solidFill>
              <a:round/>
            </a:ln>
          </p:spPr>
          <p:txBody>
            <a:bodyPr anchor="ctr"/>
            <a:lstStyle/>
            <a:p>
              <a:pPr marL="0" lvl="2" algn="ctr" eaLnBrk="0" fontAlgn="ctr" hangingPunct="0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buFont typeface="Arial" panose="020B0604020202020204" pitchFamily="34" charset="0"/>
                <a:buChar char="u"/>
                <a:defRPr/>
              </a:pPr>
              <a:endParaRPr lang="zh-CN" altLang="zh-CN" sz="2800" b="1" kern="0">
                <a:ln w="19050">
                  <a:solidFill>
                    <a:srgbClr val="000000">
                      <a:tint val="1000"/>
                    </a:srgbClr>
                  </a:solidFill>
                  <a:prstDash val="solid"/>
                </a:ln>
                <a:solidFill>
                  <a:srgbClr val="FFFFFF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" name="Text Box 29"/>
            <p:cNvSpPr txBox="1">
              <a:spLocks noChangeArrowheads="1"/>
            </p:cNvSpPr>
            <p:nvPr/>
          </p:nvSpPr>
          <p:spPr bwMode="auto">
            <a:xfrm>
              <a:off x="176209" y="297144"/>
              <a:ext cx="6857401" cy="5217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800" b="1" kern="0" dirty="0" smtClean="0">
                  <a:ln w="19050">
                    <a:solidFill>
                      <a:srgbClr val="000000">
                        <a:tint val="1000"/>
                      </a:srgbClr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50000" dist="50800" dir="7500000" algn="tl">
                      <a:srgbClr val="000000">
                        <a:shade val="5000"/>
                        <a:alpha val="35000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三、</a:t>
              </a:r>
              <a:r>
                <a:rPr lang="en-US" altLang="zh-CN" sz="2800" b="1" kern="0" dirty="0">
                  <a:ln w="19050">
                    <a:solidFill>
                      <a:srgbClr val="000000">
                        <a:tint val="1000"/>
                      </a:srgbClr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50000" dist="50800" dir="7500000" algn="tl">
                      <a:srgbClr val="000000">
                        <a:shade val="5000"/>
                        <a:alpha val="35000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《</a:t>
              </a:r>
              <a:r>
                <a:rPr lang="zh-CN" altLang="en-US" sz="2800" b="1" kern="0" dirty="0">
                  <a:ln w="19050">
                    <a:solidFill>
                      <a:srgbClr val="000000">
                        <a:tint val="1000"/>
                      </a:srgbClr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50000" dist="50800" dir="7500000" algn="tl">
                      <a:srgbClr val="000000">
                        <a:shade val="5000"/>
                        <a:alpha val="35000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党委会的工作方法</a:t>
              </a:r>
              <a:r>
                <a:rPr lang="en-US" altLang="zh-CN" sz="2800" b="1" kern="0" dirty="0" smtClean="0">
                  <a:ln w="19050">
                    <a:solidFill>
                      <a:srgbClr val="000000">
                        <a:tint val="1000"/>
                      </a:srgbClr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50000" dist="50800" dir="7500000" algn="tl">
                      <a:srgbClr val="000000">
                        <a:shade val="5000"/>
                        <a:alpha val="35000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》</a:t>
              </a:r>
              <a:r>
                <a:rPr lang="zh-CN" altLang="en-US" sz="2800" b="1" kern="0" dirty="0" smtClean="0">
                  <a:ln w="19050">
                    <a:solidFill>
                      <a:srgbClr val="000000">
                        <a:tint val="1000"/>
                      </a:srgbClr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50000" dist="50800" dir="7500000" algn="tl">
                      <a:srgbClr val="000000">
                        <a:shade val="5000"/>
                        <a:alpha val="35000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学习体会</a:t>
              </a:r>
              <a:endParaRPr lang="en-US" altLang="zh-CN" sz="2800" b="1" kern="0" dirty="0">
                <a:ln w="19050">
                  <a:solidFill>
                    <a:srgbClr val="000000">
                      <a:tint val="1000"/>
                    </a:srgbClr>
                  </a:solidFill>
                  <a:prstDash val="solid"/>
                </a:ln>
                <a:solidFill>
                  <a:srgbClr val="FFFFFF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3" name="Group 7"/>
          <p:cNvGrpSpPr/>
          <p:nvPr/>
        </p:nvGrpSpPr>
        <p:grpSpPr bwMode="auto">
          <a:xfrm>
            <a:off x="1067135" y="2048761"/>
            <a:ext cx="7462509" cy="1114425"/>
            <a:chOff x="19566" y="0"/>
            <a:chExt cx="7014045" cy="1116000"/>
          </a:xfrm>
        </p:grpSpPr>
        <p:sp>
          <p:nvSpPr>
            <p:cNvPr id="24" name="圆角矩形 34"/>
            <p:cNvSpPr>
              <a:spLocks noChangeArrowheads="1"/>
            </p:cNvSpPr>
            <p:nvPr/>
          </p:nvSpPr>
          <p:spPr bwMode="auto">
            <a:xfrm>
              <a:off x="19566" y="0"/>
              <a:ext cx="7014045" cy="1116000"/>
            </a:xfrm>
            <a:prstGeom prst="roundRect">
              <a:avLst>
                <a:gd name="adj" fmla="val 2745"/>
              </a:avLst>
            </a:prstGeom>
            <a:gradFill rotWithShape="1">
              <a:gsLst>
                <a:gs pos="0">
                  <a:srgbClr val="FFCF01"/>
                </a:gs>
                <a:gs pos="100000">
                  <a:srgbClr val="E22000"/>
                </a:gs>
              </a:gsLst>
              <a:lin ang="2700000" scaled="1"/>
            </a:gradFill>
            <a:ln w="31750" cmpd="sng">
              <a:solidFill>
                <a:srgbClr val="FFFFFF"/>
              </a:solidFill>
              <a:round/>
            </a:ln>
          </p:spPr>
          <p:txBody>
            <a:bodyPr anchor="ctr"/>
            <a:lstStyle/>
            <a:p>
              <a:pPr marL="0" lvl="2" algn="ctr" eaLnBrk="0" fontAlgn="ctr" hangingPunct="0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defRPr/>
              </a:pPr>
              <a:endParaRPr lang="zh-CN" altLang="zh-CN" sz="2800" b="1" kern="0">
                <a:ln w="19050">
                  <a:solidFill>
                    <a:srgbClr val="000000">
                      <a:tint val="1000"/>
                    </a:srgbClr>
                  </a:solidFill>
                  <a:prstDash val="solid"/>
                </a:ln>
                <a:solidFill>
                  <a:srgbClr val="FFFFFF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" name="Text Box 29"/>
            <p:cNvSpPr txBox="1">
              <a:spLocks noChangeArrowheads="1"/>
            </p:cNvSpPr>
            <p:nvPr/>
          </p:nvSpPr>
          <p:spPr bwMode="auto">
            <a:xfrm>
              <a:off x="176209" y="312978"/>
              <a:ext cx="6857402" cy="5403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800" b="1" kern="0" dirty="0" smtClean="0">
                  <a:ln w="19050">
                    <a:solidFill>
                      <a:srgbClr val="000000">
                        <a:tint val="1000"/>
                      </a:srgbClr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50000" dist="50800" dir="7500000" algn="tl">
                      <a:srgbClr val="000000">
                        <a:shade val="5000"/>
                        <a:alpha val="35000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一、</a:t>
              </a:r>
              <a:r>
                <a:rPr lang="en-US" altLang="zh-CN" sz="2800" b="1" kern="0" dirty="0">
                  <a:ln w="19050">
                    <a:solidFill>
                      <a:srgbClr val="000000">
                        <a:tint val="1000"/>
                      </a:srgbClr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50000" dist="50800" dir="7500000" algn="tl">
                      <a:srgbClr val="000000">
                        <a:shade val="5000"/>
                        <a:alpha val="35000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《</a:t>
              </a:r>
              <a:r>
                <a:rPr lang="zh-CN" altLang="en-US" sz="2800" b="1" kern="0" dirty="0">
                  <a:ln w="19050">
                    <a:solidFill>
                      <a:srgbClr val="000000">
                        <a:tint val="1000"/>
                      </a:srgbClr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50000" dist="50800" dir="7500000" algn="tl">
                      <a:srgbClr val="000000">
                        <a:shade val="5000"/>
                        <a:alpha val="35000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党委会的工作方法</a:t>
              </a:r>
              <a:r>
                <a:rPr lang="en-US" altLang="zh-CN" sz="2800" b="1" kern="0" dirty="0" smtClean="0">
                  <a:ln w="19050">
                    <a:solidFill>
                      <a:srgbClr val="000000">
                        <a:tint val="1000"/>
                      </a:srgbClr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50000" dist="50800" dir="7500000" algn="tl">
                      <a:srgbClr val="000000">
                        <a:shade val="5000"/>
                        <a:alpha val="35000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》</a:t>
              </a:r>
              <a:r>
                <a:rPr lang="zh-CN" altLang="en-US" sz="2800" b="1" kern="0" dirty="0" smtClean="0">
                  <a:ln w="19050">
                    <a:solidFill>
                      <a:srgbClr val="000000">
                        <a:tint val="1000"/>
                      </a:srgbClr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50000" dist="50800" dir="7500000" algn="tl">
                      <a:srgbClr val="000000">
                        <a:shade val="5000"/>
                        <a:alpha val="35000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历史背景</a:t>
              </a:r>
              <a:endParaRPr lang="en-US" altLang="zh-CN" sz="2800" b="1" kern="0" dirty="0">
                <a:ln w="19050">
                  <a:solidFill>
                    <a:srgbClr val="000000">
                      <a:tint val="1000"/>
                    </a:srgbClr>
                  </a:solidFill>
                  <a:prstDash val="solid"/>
                </a:ln>
                <a:solidFill>
                  <a:srgbClr val="FFFFFF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1675732" y="288453"/>
            <a:ext cx="7189076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zh-CN" altLang="en-US" sz="3600" b="1" dirty="0" smtClean="0">
                <a:ln w="50800"/>
                <a:solidFill>
                  <a:srgbClr val="FFC000"/>
                </a:solidFill>
                <a:latin typeface="方正粗宋简体" pitchFamily="65" charset="-122"/>
                <a:ea typeface="方正粗宋简体" pitchFamily="65" charset="-122"/>
              </a:rPr>
              <a:t>目录</a:t>
            </a:r>
            <a:endParaRPr lang="zh-CN" altLang="en-US" sz="3600" b="1" dirty="0">
              <a:ln w="50800"/>
              <a:solidFill>
                <a:srgbClr val="FFC000"/>
              </a:solidFill>
              <a:latin typeface="方正粗宋简体" pitchFamily="65" charset="-122"/>
              <a:ea typeface="方正粗宋简体" pitchFamily="65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r="-60000" b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367401" y="149514"/>
            <a:ext cx="7593719" cy="830997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en-US" altLang="zh-CN" sz="2400" b="1" dirty="0">
                <a:ln w="50800"/>
                <a:solidFill>
                  <a:srgbClr val="FFC000"/>
                </a:solidFill>
                <a:latin typeface="方正粗宋简体" pitchFamily="65" charset="-122"/>
                <a:ea typeface="方正粗宋简体" pitchFamily="65" charset="-122"/>
              </a:rPr>
              <a:t>《</a:t>
            </a:r>
            <a:r>
              <a:rPr lang="zh-CN" altLang="en-US" sz="2400" b="1" dirty="0">
                <a:ln w="50800"/>
                <a:solidFill>
                  <a:srgbClr val="FFC000"/>
                </a:solidFill>
                <a:latin typeface="方正粗宋简体" pitchFamily="65" charset="-122"/>
                <a:ea typeface="方正粗宋简体" pitchFamily="65" charset="-122"/>
              </a:rPr>
              <a:t>关于学习贯彻习近平总书记重要批示精神加强党委（党组）领导班子建设的通知</a:t>
            </a:r>
            <a:r>
              <a:rPr lang="en-US" altLang="zh-CN" sz="2400" b="1" dirty="0">
                <a:ln w="50800"/>
                <a:solidFill>
                  <a:srgbClr val="FFC000"/>
                </a:solidFill>
                <a:latin typeface="方正粗宋简体" pitchFamily="65" charset="-122"/>
                <a:ea typeface="方正粗宋简体" pitchFamily="65" charset="-122"/>
              </a:rPr>
              <a:t>》</a:t>
            </a:r>
            <a:endParaRPr lang="zh-CN" altLang="en-US" sz="2400" b="1" dirty="0">
              <a:ln w="50800"/>
              <a:solidFill>
                <a:srgbClr val="FFC000"/>
              </a:solidFill>
              <a:latin typeface="方正粗宋简体" pitchFamily="65" charset="-122"/>
              <a:ea typeface="方正粗宋简体" pitchFamily="65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36880" y="1384032"/>
            <a:ext cx="852424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dirty="0" smtClean="0">
                <a:solidFill>
                  <a:srgbClr val="C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《</a:t>
            </a:r>
            <a:r>
              <a:rPr lang="zh-CN" altLang="en-US" b="1" dirty="0" smtClean="0">
                <a:solidFill>
                  <a:srgbClr val="C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通知</a:t>
            </a:r>
            <a:r>
              <a:rPr lang="en-US" altLang="zh-CN" b="1" dirty="0" smtClean="0">
                <a:solidFill>
                  <a:srgbClr val="C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》</a:t>
            </a:r>
            <a:r>
              <a:rPr lang="zh-CN" altLang="en-US" b="1" dirty="0">
                <a:solidFill>
                  <a:srgbClr val="C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对学习毛泽东同志</a:t>
            </a:r>
            <a:r>
              <a:rPr lang="en-US" altLang="zh-CN" b="1" dirty="0">
                <a:solidFill>
                  <a:srgbClr val="C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《</a:t>
            </a:r>
            <a:r>
              <a:rPr lang="zh-CN" altLang="en-US" b="1" dirty="0">
                <a:solidFill>
                  <a:srgbClr val="C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党委会的工作方法</a:t>
            </a:r>
            <a:r>
              <a:rPr lang="en-US" altLang="zh-CN" b="1" dirty="0" smtClean="0">
                <a:solidFill>
                  <a:srgbClr val="C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》</a:t>
            </a:r>
            <a:r>
              <a:rPr lang="zh-CN" altLang="en-US" b="1" dirty="0" smtClean="0">
                <a:solidFill>
                  <a:srgbClr val="C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提出要求。</a:t>
            </a:r>
            <a:endParaRPr lang="zh-CN" altLang="en-US" b="1" dirty="0">
              <a:solidFill>
                <a:srgbClr val="C00000"/>
              </a:solidFill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168305" y="2187663"/>
            <a:ext cx="656336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Wingdings" panose="05000000000000000000" pitchFamily="2" charset="2"/>
              <a:buChar char="l"/>
            </a:pPr>
            <a:r>
              <a:rPr lang="zh-CN" altLang="zh-CN" dirty="0">
                <a:solidFill>
                  <a:srgbClr val="404040"/>
                </a:solidFill>
                <a:latin typeface="华文中宋" pitchFamily="2" charset="-122"/>
                <a:ea typeface="华文中宋" pitchFamily="2" charset="-122"/>
                <a:cs typeface="Times New Roman" panose="02020603050405020304" pitchFamily="18" charset="0"/>
              </a:rPr>
              <a:t>充分认识习近平总书记重要批示的深刻意义，把《党委会的工作方法》纳入“学党章党规、学系列讲话，做合格党员”学习教育重要内容。</a:t>
            </a:r>
            <a:endParaRPr lang="zh-CN" altLang="en-US" dirty="0"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13825" y="3251478"/>
            <a:ext cx="1341120" cy="95504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华文中宋" pitchFamily="2" charset="-122"/>
                <a:ea typeface="华文中宋" pitchFamily="2" charset="-122"/>
              </a:rPr>
              <a:t>学习内容</a:t>
            </a:r>
            <a:endParaRPr lang="zh-CN" altLang="en-US" dirty="0"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168305" y="3329061"/>
            <a:ext cx="656336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Wingdings" panose="05000000000000000000" pitchFamily="2" charset="2"/>
              <a:buChar char="l"/>
            </a:pPr>
            <a:r>
              <a:rPr lang="zh-CN" altLang="en-US" dirty="0">
                <a:solidFill>
                  <a:srgbClr val="404040"/>
                </a:solidFill>
                <a:latin typeface="华文中宋" pitchFamily="2" charset="-122"/>
                <a:ea typeface="华文中宋" pitchFamily="2" charset="-122"/>
                <a:cs typeface="Times New Roman" panose="02020603050405020304" pitchFamily="18" charset="0"/>
              </a:rPr>
              <a:t>在学习掌握科学的工作方法和领导艺术、学习掌握其中蕴含的政治纪律和政治规矩上下功夫</a:t>
            </a:r>
            <a:r>
              <a:rPr lang="zh-CN" altLang="zh-CN" dirty="0" smtClean="0">
                <a:solidFill>
                  <a:srgbClr val="404040"/>
                </a:solidFill>
                <a:latin typeface="华文中宋" pitchFamily="2" charset="-122"/>
                <a:ea typeface="华文中宋" pitchFamily="2" charset="-122"/>
                <a:cs typeface="Times New Roman" panose="02020603050405020304" pitchFamily="18" charset="0"/>
              </a:rPr>
              <a:t>。</a:t>
            </a:r>
            <a:endParaRPr lang="zh-CN" altLang="en-US" dirty="0"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13825" y="2187663"/>
            <a:ext cx="1341120" cy="95504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华文中宋" pitchFamily="2" charset="-122"/>
                <a:ea typeface="华文中宋" pitchFamily="2" charset="-122"/>
              </a:rPr>
              <a:t>学习原则</a:t>
            </a:r>
            <a:endParaRPr lang="zh-CN" altLang="en-US" dirty="0"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13825" y="4315293"/>
            <a:ext cx="1341120" cy="95504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华文中宋" pitchFamily="2" charset="-122"/>
                <a:ea typeface="华文中宋" pitchFamily="2" charset="-122"/>
              </a:rPr>
              <a:t>学习目的</a:t>
            </a:r>
            <a:endParaRPr lang="zh-CN" altLang="en-US" dirty="0"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2168305" y="4317112"/>
            <a:ext cx="656336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Wingdings" panose="05000000000000000000" pitchFamily="2" charset="2"/>
              <a:buChar char="l"/>
            </a:pPr>
            <a:r>
              <a:rPr lang="zh-CN" altLang="zh-CN" dirty="0">
                <a:solidFill>
                  <a:srgbClr val="404040"/>
                </a:solidFill>
                <a:latin typeface="华文中宋" pitchFamily="2" charset="-122"/>
                <a:ea typeface="华文中宋" pitchFamily="2" charset="-122"/>
                <a:cs typeface="Times New Roman" panose="02020603050405020304" pitchFamily="18" charset="0"/>
              </a:rPr>
              <a:t>充分认识习近平总书记重要批示的深刻意义，把《党委会的工作方法》纳入“学党章党规、学系列讲话，做合格党员”学习教育重要内容。</a:t>
            </a:r>
            <a:endParaRPr lang="zh-CN" altLang="en-US" dirty="0"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613825" y="5379109"/>
            <a:ext cx="1341120" cy="95504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华文中宋" pitchFamily="2" charset="-122"/>
                <a:ea typeface="华文中宋" pitchFamily="2" charset="-122"/>
              </a:rPr>
              <a:t>贯彻落实</a:t>
            </a:r>
            <a:endParaRPr lang="zh-CN" altLang="en-US" dirty="0"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2168305" y="5473863"/>
            <a:ext cx="656336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Wingdings" panose="05000000000000000000" pitchFamily="2" charset="2"/>
              <a:buChar char="l"/>
            </a:pPr>
            <a:r>
              <a:rPr lang="zh-CN" altLang="zh-CN" dirty="0">
                <a:solidFill>
                  <a:srgbClr val="404040"/>
                </a:solidFill>
                <a:latin typeface="华文中宋" pitchFamily="2" charset="-122"/>
                <a:ea typeface="华文中宋" pitchFamily="2" charset="-122"/>
                <a:cs typeface="Times New Roman" panose="02020603050405020304" pitchFamily="18" charset="0"/>
              </a:rPr>
              <a:t>结合贯彻落实《中国共产党地方委员会工作条例》</a:t>
            </a:r>
            <a:r>
              <a:rPr lang="zh-CN" altLang="zh-CN" dirty="0" smtClean="0">
                <a:solidFill>
                  <a:srgbClr val="404040"/>
                </a:solidFill>
                <a:latin typeface="华文中宋" pitchFamily="2" charset="-122"/>
                <a:ea typeface="华文中宋" pitchFamily="2" charset="-122"/>
                <a:cs typeface="Times New Roman" panose="02020603050405020304" pitchFamily="18" charset="0"/>
              </a:rPr>
              <a:t>《中国共产党党组工作条例（试行）》</a:t>
            </a:r>
            <a:r>
              <a:rPr lang="en-US" altLang="zh-CN" dirty="0" smtClean="0">
                <a:solidFill>
                  <a:srgbClr val="404040"/>
                </a:solidFill>
                <a:latin typeface="华文中宋" pitchFamily="2" charset="-122"/>
                <a:ea typeface="华文中宋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dirty="0">
                <a:solidFill>
                  <a:srgbClr val="404040"/>
                </a:solidFill>
                <a:latin typeface="华文中宋" pitchFamily="2" charset="-122"/>
                <a:ea typeface="华文中宋" pitchFamily="2" charset="-122"/>
                <a:cs typeface="Times New Roman" panose="02020603050405020304" pitchFamily="18" charset="0"/>
              </a:rPr>
              <a:t>更好发挥党总揽全局、协调各方的领导核心</a:t>
            </a:r>
            <a:r>
              <a:rPr lang="zh-CN" altLang="en-US" dirty="0" smtClean="0">
                <a:solidFill>
                  <a:srgbClr val="404040"/>
                </a:solidFill>
                <a:latin typeface="华文中宋" pitchFamily="2" charset="-122"/>
                <a:ea typeface="华文中宋" pitchFamily="2" charset="-122"/>
                <a:cs typeface="Times New Roman" panose="02020603050405020304" pitchFamily="18" charset="0"/>
              </a:rPr>
              <a:t>作用</a:t>
            </a:r>
            <a:r>
              <a:rPr lang="zh-CN" altLang="en-US" dirty="0">
                <a:solidFill>
                  <a:srgbClr val="404040"/>
                </a:solidFill>
                <a:latin typeface="华文中宋" pitchFamily="2" charset="-122"/>
                <a:ea typeface="华文中宋" pitchFamily="2" charset="-122"/>
                <a:cs typeface="Times New Roman" panose="02020603050405020304" pitchFamily="18" charset="0"/>
              </a:rPr>
              <a:t>。</a:t>
            </a:r>
            <a:endParaRPr lang="zh-CN" altLang="en-US" dirty="0">
              <a:solidFill>
                <a:srgbClr val="404040"/>
              </a:solidFill>
              <a:latin typeface="华文中宋" pitchFamily="2" charset="-122"/>
              <a:ea typeface="华文中宋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cover dir="r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r="-60000" b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9"/>
          <p:cNvGrpSpPr/>
          <p:nvPr/>
        </p:nvGrpSpPr>
        <p:grpSpPr bwMode="auto">
          <a:xfrm>
            <a:off x="3607142" y="1892132"/>
            <a:ext cx="5419246" cy="3838048"/>
            <a:chOff x="3906756" y="3236992"/>
            <a:chExt cx="4643470" cy="2129041"/>
          </a:xfrm>
        </p:grpSpPr>
        <p:sp>
          <p:nvSpPr>
            <p:cNvPr id="6" name="矩形 5"/>
            <p:cNvSpPr/>
            <p:nvPr/>
          </p:nvSpPr>
          <p:spPr>
            <a:xfrm>
              <a:off x="3906756" y="3236992"/>
              <a:ext cx="4643470" cy="2122372"/>
            </a:xfrm>
            <a:prstGeom prst="rect">
              <a:avLst/>
            </a:prstGeom>
            <a:solidFill>
              <a:sysClr val="window" lastClr="FFFFFF">
                <a:lumMod val="50000"/>
                <a:alpha val="10000"/>
              </a:sysClr>
            </a:solidFill>
            <a:ln w="12700" cap="flat" cmpd="sng" algn="ctr">
              <a:solidFill>
                <a:sysClr val="window" lastClr="FFFFFF">
                  <a:lumMod val="50000"/>
                  <a:alpha val="55000"/>
                </a:sysClr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ctr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" name="Rectangle 13"/>
            <p:cNvSpPr>
              <a:spLocks noChangeArrowheads="1"/>
            </p:cNvSpPr>
            <p:nvPr/>
          </p:nvSpPr>
          <p:spPr bwMode="auto">
            <a:xfrm>
              <a:off x="3995596" y="3266057"/>
              <a:ext cx="4554630" cy="2099976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wrap="squar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1600" kern="0" dirty="0" smtClean="0">
                  <a:solidFill>
                    <a:sysClr val="windowText" lastClr="000000">
                      <a:lumMod val="75000"/>
                      <a:lumOff val="25000"/>
                    </a:sys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开展“两学一做”</a:t>
              </a:r>
              <a:r>
                <a:rPr lang="zh-CN" altLang="en-US" sz="1600" kern="0" dirty="0">
                  <a:solidFill>
                    <a:sysClr val="windowText" lastClr="000000">
                      <a:lumMod val="75000"/>
                      <a:lumOff val="25000"/>
                    </a:sys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学习</a:t>
              </a:r>
              <a:r>
                <a:rPr lang="zh-CN" altLang="en-US" sz="1600" kern="0" dirty="0" smtClean="0">
                  <a:solidFill>
                    <a:sysClr val="windowText" lastClr="000000">
                      <a:lumMod val="75000"/>
                      <a:lumOff val="25000"/>
                    </a:sys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教育，是</a:t>
              </a:r>
              <a:r>
                <a:rPr lang="zh-CN" altLang="en-US" sz="1600" kern="0" dirty="0">
                  <a:solidFill>
                    <a:sysClr val="windowText" lastClr="000000">
                      <a:lumMod val="75000"/>
                      <a:lumOff val="25000"/>
                    </a:sys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面向全体党员深化党内教育的重要实践，是推动党内教育从“关键少数”向广大党员拓展、从集中性教育向经常性教育延伸的重要举措。各地区各部门各单位党委（党组）</a:t>
              </a:r>
              <a:r>
                <a:rPr lang="zh-CN" altLang="en-US" sz="1600" kern="0" dirty="0" smtClean="0">
                  <a:solidFill>
                    <a:sysClr val="windowText" lastClr="000000">
                      <a:lumMod val="75000"/>
                      <a:lumOff val="25000"/>
                    </a:sys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要把</a:t>
              </a:r>
              <a:r>
                <a:rPr lang="zh-CN" altLang="en-US" sz="1600" kern="0" dirty="0">
                  <a:solidFill>
                    <a:sysClr val="windowText" lastClr="000000">
                      <a:lumMod val="75000"/>
                      <a:lumOff val="25000"/>
                    </a:sys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思想建设放在首位，教育引导党员尊崇党章、遵守党规，以习近平总书记系列重要讲话精神武装头脑、指导实践、推动工作，着力解决党员队伍在思想、组织、作风、纪律等方面存在的问题，努力使广大党员进一步增强政治意识、大局意识、核心意识、看齐意识，坚定理想信念、保持对党忠诚、树立清风正气、勇于担当作为，充分发挥先锋模范</a:t>
              </a:r>
              <a:r>
                <a:rPr lang="zh-CN" altLang="en-US" sz="1600" kern="0" dirty="0" smtClean="0">
                  <a:solidFill>
                    <a:sysClr val="windowText" lastClr="000000">
                      <a:lumMod val="75000"/>
                      <a:lumOff val="25000"/>
                    </a:sys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作用。</a:t>
              </a:r>
              <a:endPara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10" name="Picture 5" descr="E:\2011\建党90年\未标题-4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3499"/>
          <a:stretch>
            <a:fillRect/>
          </a:stretch>
        </p:blipFill>
        <p:spPr bwMode="auto">
          <a:xfrm>
            <a:off x="1" y="6027595"/>
            <a:ext cx="9148654" cy="8225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矩形 10"/>
          <p:cNvSpPr/>
          <p:nvPr/>
        </p:nvSpPr>
        <p:spPr>
          <a:xfrm>
            <a:off x="1471449" y="311191"/>
            <a:ext cx="7593719" cy="46166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en-US" altLang="zh-CN" sz="2400" b="1" dirty="0" smtClean="0">
                <a:ln w="50800"/>
                <a:solidFill>
                  <a:srgbClr val="FFC000"/>
                </a:solidFill>
                <a:latin typeface="方正粗宋简体" pitchFamily="65" charset="-122"/>
                <a:ea typeface="方正粗宋简体" pitchFamily="65" charset="-122"/>
              </a:rPr>
              <a:t>1. </a:t>
            </a:r>
            <a:r>
              <a:rPr lang="zh-CN" altLang="en-US" sz="2400" b="1" dirty="0">
                <a:ln w="50800"/>
                <a:solidFill>
                  <a:srgbClr val="FFC000"/>
                </a:solidFill>
                <a:latin typeface="方正粗宋简体" pitchFamily="65" charset="-122"/>
                <a:ea typeface="方正粗宋简体" pitchFamily="65" charset="-122"/>
              </a:rPr>
              <a:t>结合“两学一做”</a:t>
            </a:r>
            <a:endParaRPr lang="zh-CN" altLang="en-US" sz="2400" b="1" dirty="0">
              <a:ln w="50800"/>
              <a:solidFill>
                <a:srgbClr val="FFC000"/>
              </a:solidFill>
              <a:latin typeface="方正粗宋简体" pitchFamily="65" charset="-122"/>
              <a:ea typeface="方正粗宋简体" pitchFamily="65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41542" y="1364280"/>
            <a:ext cx="3413759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dirty="0" smtClean="0">
                <a:solidFill>
                  <a:srgbClr val="C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《</a:t>
            </a:r>
            <a:r>
              <a:rPr lang="zh-CN" altLang="en-US" b="1" dirty="0">
                <a:solidFill>
                  <a:srgbClr val="C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党委会的工作方法</a:t>
            </a:r>
            <a:r>
              <a:rPr lang="en-US" altLang="zh-CN" b="1" dirty="0" smtClean="0">
                <a:solidFill>
                  <a:srgbClr val="C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》</a:t>
            </a:r>
            <a:endParaRPr lang="en-US" altLang="zh-CN" b="1" dirty="0" smtClean="0">
              <a:solidFill>
                <a:srgbClr val="C00000"/>
              </a:solidFill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endParaRPr lang="en-US" altLang="zh-CN" b="1" dirty="0" smtClean="0">
              <a:solidFill>
                <a:srgbClr val="C00000"/>
              </a:solidFill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endParaRPr lang="en-US" altLang="zh-CN" b="1" dirty="0" smtClean="0">
              <a:solidFill>
                <a:srgbClr val="C00000"/>
              </a:solidFill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342900" indent="-342900">
              <a:buFont typeface="Wingdings" panose="05000000000000000000" pitchFamily="2" charset="2"/>
              <a:buChar char="l"/>
            </a:pPr>
            <a:r>
              <a:rPr lang="zh-CN" altLang="en-US" b="1" dirty="0" smtClean="0">
                <a:solidFill>
                  <a:srgbClr val="00206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强调党委核心作用</a:t>
            </a:r>
            <a:endParaRPr lang="en-US" altLang="zh-CN" b="1" dirty="0" smtClean="0">
              <a:solidFill>
                <a:srgbClr val="002060"/>
              </a:solidFill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342900" indent="-342900">
              <a:buFont typeface="Wingdings" panose="05000000000000000000" pitchFamily="2" charset="2"/>
              <a:buChar char="l"/>
            </a:pPr>
            <a:endParaRPr lang="en-US" altLang="zh-CN" b="1" dirty="0" smtClean="0">
              <a:solidFill>
                <a:srgbClr val="002060"/>
              </a:solidFill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342900" indent="-342900">
              <a:buFont typeface="Wingdings" panose="05000000000000000000" pitchFamily="2" charset="2"/>
              <a:buChar char="l"/>
            </a:pPr>
            <a:r>
              <a:rPr lang="zh-CN" altLang="en-US" b="1" dirty="0" smtClean="0">
                <a:solidFill>
                  <a:srgbClr val="00206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以解决实际问题为导向</a:t>
            </a:r>
            <a:endParaRPr lang="en-US" altLang="zh-CN" b="1" dirty="0" smtClean="0">
              <a:solidFill>
                <a:srgbClr val="002060"/>
              </a:solidFill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342900" indent="-342900">
              <a:buFont typeface="Wingdings" panose="05000000000000000000" pitchFamily="2" charset="2"/>
              <a:buChar char="l"/>
            </a:pPr>
            <a:endParaRPr lang="en-US" altLang="zh-CN" b="1" dirty="0">
              <a:solidFill>
                <a:srgbClr val="002060"/>
              </a:solidFill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342900" indent="-342900">
              <a:buFont typeface="Wingdings" panose="05000000000000000000" pitchFamily="2" charset="2"/>
              <a:buChar char="l"/>
            </a:pPr>
            <a:r>
              <a:rPr lang="zh-CN" altLang="en-US" b="1" dirty="0" smtClean="0">
                <a:solidFill>
                  <a:srgbClr val="00206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突出纪律和规矩</a:t>
            </a:r>
            <a:endParaRPr lang="en-US" altLang="zh-CN" b="1" dirty="0" smtClean="0">
              <a:solidFill>
                <a:srgbClr val="002060"/>
              </a:solidFill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342900" indent="-342900">
              <a:buFont typeface="Wingdings" panose="05000000000000000000" pitchFamily="2" charset="2"/>
              <a:buChar char="l"/>
            </a:pPr>
            <a:endParaRPr lang="en-US" altLang="zh-CN" b="1" dirty="0">
              <a:solidFill>
                <a:srgbClr val="002060"/>
              </a:solidFill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342900" indent="-342900">
              <a:buFont typeface="Wingdings" panose="05000000000000000000" pitchFamily="2" charset="2"/>
              <a:buChar char="l"/>
            </a:pPr>
            <a:r>
              <a:rPr lang="zh-CN" altLang="en-US" b="1" dirty="0" smtClean="0">
                <a:solidFill>
                  <a:srgbClr val="00206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注重作风建设和党性修养</a:t>
            </a:r>
            <a:endParaRPr lang="en-US" altLang="zh-CN" b="1" dirty="0" smtClean="0">
              <a:solidFill>
                <a:srgbClr val="002060"/>
              </a:solidFill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endParaRPr lang="zh-CN" altLang="en-US" b="1" dirty="0">
              <a:solidFill>
                <a:srgbClr val="C00000"/>
              </a:solidFill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934015" y="1364280"/>
            <a:ext cx="276550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>
                <a:solidFill>
                  <a:srgbClr val="C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“两学一做”学习教育</a:t>
            </a:r>
            <a:endParaRPr lang="zh-CN" altLang="en-US" b="1" dirty="0">
              <a:solidFill>
                <a:srgbClr val="C00000"/>
              </a:solidFill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44443" y="4544173"/>
            <a:ext cx="3310857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 smtClean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    重温</a:t>
            </a:r>
            <a:r>
              <a:rPr lang="en-US" altLang="zh-CN" sz="1600" dirty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《</a:t>
            </a:r>
            <a:r>
              <a:rPr lang="zh-CN" altLang="en-US" sz="1600" dirty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党委会的工作方法</a:t>
            </a:r>
            <a:r>
              <a:rPr lang="en-US" altLang="zh-CN" sz="1600" dirty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》</a:t>
            </a:r>
            <a:r>
              <a:rPr lang="zh-CN" altLang="en-US" sz="1600" dirty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不仅接受了思想教育，关键在于掌握工作方法，举一反三，融会贯通，把党委会的工作方法落实到工作中去，以科学的工作方法来提高领导驾驭能力，满足工作的需要。</a:t>
            </a:r>
            <a:endParaRPr lang="zh-CN" altLang="en-US" sz="1600" dirty="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r="-60000" b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471449" y="311191"/>
            <a:ext cx="7593719" cy="46166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en-US" altLang="zh-CN" sz="2400" b="1" dirty="0" smtClean="0">
                <a:ln w="50800"/>
                <a:solidFill>
                  <a:srgbClr val="FFC000"/>
                </a:solidFill>
                <a:latin typeface="方正粗宋简体" pitchFamily="65" charset="-122"/>
                <a:ea typeface="方正粗宋简体" pitchFamily="65" charset="-122"/>
              </a:rPr>
              <a:t>2. </a:t>
            </a:r>
            <a:r>
              <a:rPr lang="zh-CN" altLang="en-US" sz="2400" b="1" dirty="0" smtClean="0">
                <a:ln w="50800"/>
                <a:solidFill>
                  <a:srgbClr val="FFC000"/>
                </a:solidFill>
                <a:latin typeface="方正粗宋简体" pitchFamily="65" charset="-122"/>
                <a:ea typeface="方正粗宋简体" pitchFamily="65" charset="-122"/>
              </a:rPr>
              <a:t>结合“全面从严治党”战略思想</a:t>
            </a:r>
            <a:endParaRPr lang="zh-CN" altLang="en-US" sz="2400" b="1" dirty="0">
              <a:ln w="50800"/>
              <a:solidFill>
                <a:srgbClr val="FFC000"/>
              </a:solidFill>
              <a:latin typeface="方正粗宋简体" pitchFamily="65" charset="-122"/>
              <a:ea typeface="方正粗宋简体" pitchFamily="65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02414" y="1493419"/>
            <a:ext cx="801528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 dirty="0" smtClean="0"/>
              <a:t>全面：</a:t>
            </a:r>
            <a:r>
              <a:rPr lang="zh-CN" altLang="zh-CN" b="1" dirty="0" smtClean="0"/>
              <a:t>领导班子</a:t>
            </a:r>
            <a:r>
              <a:rPr lang="zh-CN" altLang="zh-CN" b="1" dirty="0"/>
              <a:t>建设的“全面性”</a:t>
            </a:r>
            <a:endParaRPr lang="zh-CN" altLang="en-US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802640" y="3730375"/>
            <a:ext cx="416560" cy="416560"/>
          </a:xfrm>
          <a:prstGeom prst="ellipse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1</a:t>
            </a:r>
            <a:endParaRPr lang="zh-CN" altLang="en-US" dirty="0"/>
          </a:p>
        </p:txBody>
      </p:sp>
      <p:sp>
        <p:nvSpPr>
          <p:cNvPr id="14" name="椭圆 13"/>
          <p:cNvSpPr/>
          <p:nvPr/>
        </p:nvSpPr>
        <p:spPr>
          <a:xfrm>
            <a:off x="1437178" y="3730375"/>
            <a:ext cx="416560" cy="416560"/>
          </a:xfrm>
          <a:prstGeom prst="ellipse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2</a:t>
            </a:r>
            <a:endParaRPr lang="zh-CN" altLang="en-US" dirty="0"/>
          </a:p>
        </p:txBody>
      </p:sp>
      <p:sp>
        <p:nvSpPr>
          <p:cNvPr id="15" name="椭圆 14"/>
          <p:cNvSpPr/>
          <p:nvPr/>
        </p:nvSpPr>
        <p:spPr>
          <a:xfrm>
            <a:off x="2071716" y="3730375"/>
            <a:ext cx="416560" cy="416560"/>
          </a:xfrm>
          <a:prstGeom prst="ellipse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3</a:t>
            </a:r>
            <a:endParaRPr lang="zh-CN" altLang="en-US" dirty="0"/>
          </a:p>
        </p:txBody>
      </p:sp>
      <p:sp>
        <p:nvSpPr>
          <p:cNvPr id="16" name="椭圆 15"/>
          <p:cNvSpPr/>
          <p:nvPr/>
        </p:nvSpPr>
        <p:spPr>
          <a:xfrm>
            <a:off x="2706254" y="3730375"/>
            <a:ext cx="416560" cy="416560"/>
          </a:xfrm>
          <a:prstGeom prst="ellipse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4</a:t>
            </a:r>
            <a:endParaRPr lang="zh-CN" altLang="en-US" dirty="0"/>
          </a:p>
        </p:txBody>
      </p:sp>
      <p:sp>
        <p:nvSpPr>
          <p:cNvPr id="17" name="椭圆 16"/>
          <p:cNvSpPr/>
          <p:nvPr/>
        </p:nvSpPr>
        <p:spPr>
          <a:xfrm>
            <a:off x="3340792" y="3730375"/>
            <a:ext cx="416560" cy="416560"/>
          </a:xfrm>
          <a:prstGeom prst="ellipse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5</a:t>
            </a:r>
            <a:endParaRPr lang="zh-CN" altLang="en-US" dirty="0"/>
          </a:p>
        </p:txBody>
      </p:sp>
      <p:sp>
        <p:nvSpPr>
          <p:cNvPr id="18" name="椭圆 17"/>
          <p:cNvSpPr/>
          <p:nvPr/>
        </p:nvSpPr>
        <p:spPr>
          <a:xfrm>
            <a:off x="3975330" y="3730375"/>
            <a:ext cx="416560" cy="416560"/>
          </a:xfrm>
          <a:prstGeom prst="ellipse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6</a:t>
            </a:r>
            <a:endParaRPr lang="zh-CN" altLang="en-US" dirty="0"/>
          </a:p>
        </p:txBody>
      </p:sp>
      <p:sp>
        <p:nvSpPr>
          <p:cNvPr id="19" name="椭圆 18"/>
          <p:cNvSpPr/>
          <p:nvPr/>
        </p:nvSpPr>
        <p:spPr>
          <a:xfrm>
            <a:off x="4609868" y="3730375"/>
            <a:ext cx="416560" cy="416560"/>
          </a:xfrm>
          <a:prstGeom prst="ellipse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7</a:t>
            </a:r>
            <a:endParaRPr lang="zh-CN" altLang="en-US" dirty="0"/>
          </a:p>
        </p:txBody>
      </p:sp>
      <p:sp>
        <p:nvSpPr>
          <p:cNvPr id="20" name="椭圆 19"/>
          <p:cNvSpPr/>
          <p:nvPr/>
        </p:nvSpPr>
        <p:spPr>
          <a:xfrm>
            <a:off x="5244406" y="3730375"/>
            <a:ext cx="416560" cy="416560"/>
          </a:xfrm>
          <a:prstGeom prst="ellipse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8</a:t>
            </a:r>
            <a:endParaRPr lang="zh-CN" altLang="en-US" dirty="0"/>
          </a:p>
        </p:txBody>
      </p:sp>
      <p:sp>
        <p:nvSpPr>
          <p:cNvPr id="21" name="椭圆 20"/>
          <p:cNvSpPr/>
          <p:nvPr/>
        </p:nvSpPr>
        <p:spPr>
          <a:xfrm>
            <a:off x="5878944" y="3730375"/>
            <a:ext cx="416560" cy="416560"/>
          </a:xfrm>
          <a:prstGeom prst="ellipse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9</a:t>
            </a:r>
            <a:endParaRPr lang="zh-CN" altLang="en-US" dirty="0"/>
          </a:p>
        </p:txBody>
      </p:sp>
      <p:sp>
        <p:nvSpPr>
          <p:cNvPr id="22" name="椭圆 21"/>
          <p:cNvSpPr/>
          <p:nvPr/>
        </p:nvSpPr>
        <p:spPr>
          <a:xfrm>
            <a:off x="6513482" y="3730375"/>
            <a:ext cx="416560" cy="416560"/>
          </a:xfrm>
          <a:prstGeom prst="ellipse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3" name="椭圆 22"/>
          <p:cNvSpPr/>
          <p:nvPr/>
        </p:nvSpPr>
        <p:spPr>
          <a:xfrm>
            <a:off x="7148020" y="3730375"/>
            <a:ext cx="416560" cy="416560"/>
          </a:xfrm>
          <a:prstGeom prst="ellipse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4" name="椭圆 23"/>
          <p:cNvSpPr/>
          <p:nvPr/>
        </p:nvSpPr>
        <p:spPr>
          <a:xfrm>
            <a:off x="7782560" y="3730375"/>
            <a:ext cx="416560" cy="416560"/>
          </a:xfrm>
          <a:prstGeom prst="ellipse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" name="文本框 3"/>
          <p:cNvSpPr txBox="1"/>
          <p:nvPr/>
        </p:nvSpPr>
        <p:spPr>
          <a:xfrm>
            <a:off x="6473764" y="3730375"/>
            <a:ext cx="63453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</a:rPr>
              <a:t>10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7128622" y="3730375"/>
            <a:ext cx="63453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</a:rPr>
              <a:t>11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7763160" y="3746825"/>
            <a:ext cx="63453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</a:rPr>
              <a:t>12</a:t>
            </a:r>
            <a:endParaRPr lang="zh-CN" altLang="en-US" dirty="0">
              <a:solidFill>
                <a:schemeClr val="bg1"/>
              </a:solidFill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1010920" y="4248535"/>
            <a:ext cx="0" cy="1056640"/>
          </a:xfrm>
          <a:prstGeom prst="line">
            <a:avLst/>
          </a:prstGeom>
          <a:ln w="28575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 flipH="1">
            <a:off x="1010920" y="4248535"/>
            <a:ext cx="1269076" cy="1056640"/>
          </a:xfrm>
          <a:prstGeom prst="line">
            <a:avLst/>
          </a:prstGeom>
          <a:ln w="28575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 flipH="1">
            <a:off x="1010920" y="4248535"/>
            <a:ext cx="1903614" cy="1056640"/>
          </a:xfrm>
          <a:prstGeom prst="line">
            <a:avLst/>
          </a:prstGeom>
          <a:ln w="28575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文本框 32"/>
          <p:cNvSpPr txBox="1"/>
          <p:nvPr/>
        </p:nvSpPr>
        <p:spPr>
          <a:xfrm>
            <a:off x="532476" y="5477895"/>
            <a:ext cx="137344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组织建设</a:t>
            </a:r>
            <a:endParaRPr lang="zh-CN" altLang="en-US" dirty="0">
              <a:solidFill>
                <a:srgbClr val="7030A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34" name="直接连接符 33"/>
          <p:cNvCxnSpPr/>
          <p:nvPr/>
        </p:nvCxnSpPr>
        <p:spPr>
          <a:xfrm>
            <a:off x="3549072" y="4238375"/>
            <a:ext cx="634538" cy="1066800"/>
          </a:xfrm>
          <a:prstGeom prst="line">
            <a:avLst/>
          </a:prstGeom>
          <a:ln w="28575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/>
          <p:cNvCxnSpPr/>
          <p:nvPr/>
        </p:nvCxnSpPr>
        <p:spPr>
          <a:xfrm flipV="1">
            <a:off x="4201158" y="4248535"/>
            <a:ext cx="634538" cy="1066800"/>
          </a:xfrm>
          <a:prstGeom prst="line">
            <a:avLst/>
          </a:prstGeom>
          <a:ln w="28575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/>
          <p:cNvCxnSpPr/>
          <p:nvPr/>
        </p:nvCxnSpPr>
        <p:spPr>
          <a:xfrm>
            <a:off x="4190998" y="4238375"/>
            <a:ext cx="0" cy="1056640"/>
          </a:xfrm>
          <a:prstGeom prst="line">
            <a:avLst/>
          </a:prstGeom>
          <a:ln w="28575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文本框 37"/>
          <p:cNvSpPr txBox="1"/>
          <p:nvPr/>
        </p:nvSpPr>
        <p:spPr>
          <a:xfrm>
            <a:off x="3652981" y="5477895"/>
            <a:ext cx="137344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能力建设</a:t>
            </a:r>
            <a:endParaRPr lang="zh-CN" altLang="en-US" dirty="0">
              <a:solidFill>
                <a:srgbClr val="00206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39" name="直接连接符 38"/>
          <p:cNvCxnSpPr/>
          <p:nvPr/>
        </p:nvCxnSpPr>
        <p:spPr>
          <a:xfrm>
            <a:off x="1660698" y="4238375"/>
            <a:ext cx="909522" cy="1030305"/>
          </a:xfrm>
          <a:prstGeom prst="line">
            <a:avLst/>
          </a:prstGeom>
          <a:ln w="28575">
            <a:solidFill>
              <a:srgbClr val="FF761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直接连接符 40"/>
          <p:cNvCxnSpPr/>
          <p:nvPr/>
        </p:nvCxnSpPr>
        <p:spPr>
          <a:xfrm flipH="1">
            <a:off x="2559914" y="4238375"/>
            <a:ext cx="2830832" cy="1030305"/>
          </a:xfrm>
          <a:prstGeom prst="line">
            <a:avLst/>
          </a:prstGeom>
          <a:ln w="28575">
            <a:solidFill>
              <a:srgbClr val="FF761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文本框 47"/>
          <p:cNvSpPr txBox="1"/>
          <p:nvPr/>
        </p:nvSpPr>
        <p:spPr>
          <a:xfrm>
            <a:off x="1975657" y="5477895"/>
            <a:ext cx="137344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FF761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制度建设</a:t>
            </a:r>
            <a:endParaRPr lang="zh-CN" altLang="en-US" dirty="0">
              <a:solidFill>
                <a:srgbClr val="FF761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49" name="直接连接符 48"/>
          <p:cNvCxnSpPr/>
          <p:nvPr/>
        </p:nvCxnSpPr>
        <p:spPr>
          <a:xfrm>
            <a:off x="6087224" y="4258695"/>
            <a:ext cx="0" cy="1056640"/>
          </a:xfrm>
          <a:prstGeom prst="line">
            <a:avLst/>
          </a:prstGeom>
          <a:ln w="28575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 flipH="1">
            <a:off x="6087224" y="4218055"/>
            <a:ext cx="1269076" cy="1097280"/>
          </a:xfrm>
          <a:prstGeom prst="line">
            <a:avLst/>
          </a:prstGeom>
          <a:ln w="28575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文本框 51"/>
          <p:cNvSpPr txBox="1"/>
          <p:nvPr/>
        </p:nvSpPr>
        <p:spPr>
          <a:xfrm>
            <a:off x="5495171" y="5477895"/>
            <a:ext cx="137344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作风建设</a:t>
            </a:r>
            <a:endParaRPr lang="zh-CN" altLang="en-US" dirty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53" name="直接连接符 52"/>
          <p:cNvCxnSpPr/>
          <p:nvPr/>
        </p:nvCxnSpPr>
        <p:spPr>
          <a:xfrm>
            <a:off x="6761937" y="4191720"/>
            <a:ext cx="1221513" cy="1123615"/>
          </a:xfrm>
          <a:prstGeom prst="line">
            <a:avLst/>
          </a:prstGeom>
          <a:ln w="28575">
            <a:solidFill>
              <a:srgbClr val="CC33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7990840" y="4218055"/>
            <a:ext cx="0" cy="1097280"/>
          </a:xfrm>
          <a:prstGeom prst="line">
            <a:avLst/>
          </a:prstGeom>
          <a:ln w="28575">
            <a:solidFill>
              <a:srgbClr val="CC33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文本框 57"/>
          <p:cNvSpPr txBox="1"/>
          <p:nvPr/>
        </p:nvSpPr>
        <p:spPr>
          <a:xfrm>
            <a:off x="6900703" y="5477895"/>
            <a:ext cx="176371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CC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思想政治建设</a:t>
            </a:r>
            <a:endParaRPr lang="zh-CN" altLang="en-US" dirty="0">
              <a:solidFill>
                <a:srgbClr val="CC33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9" name="文本框 58"/>
          <p:cNvSpPr txBox="1"/>
          <p:nvPr/>
        </p:nvSpPr>
        <p:spPr>
          <a:xfrm>
            <a:off x="802640" y="2617468"/>
            <a:ext cx="51585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当好班长</a:t>
            </a:r>
            <a:endParaRPr lang="zh-CN" altLang="en-US" sz="1600" dirty="0">
              <a:solidFill>
                <a:srgbClr val="7030A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0" name="文本框 59"/>
          <p:cNvSpPr txBox="1"/>
          <p:nvPr/>
        </p:nvSpPr>
        <p:spPr>
          <a:xfrm>
            <a:off x="1475506" y="2119757"/>
            <a:ext cx="51585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solidFill>
                  <a:srgbClr val="FF761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问题摆到桌面</a:t>
            </a:r>
            <a:endParaRPr lang="zh-CN" altLang="en-US" sz="1600" dirty="0">
              <a:solidFill>
                <a:srgbClr val="FF761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2" name="文本框 61"/>
          <p:cNvSpPr txBox="1"/>
          <p:nvPr/>
        </p:nvSpPr>
        <p:spPr>
          <a:xfrm>
            <a:off x="2112228" y="2648077"/>
            <a:ext cx="51585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互通情报</a:t>
            </a:r>
            <a:endParaRPr lang="zh-CN" altLang="en-US" sz="1600" dirty="0">
              <a:solidFill>
                <a:srgbClr val="7030A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3" name="文本框 62"/>
          <p:cNvSpPr txBox="1"/>
          <p:nvPr/>
        </p:nvSpPr>
        <p:spPr>
          <a:xfrm>
            <a:off x="2735811" y="2648077"/>
            <a:ext cx="51585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倾听下级</a:t>
            </a:r>
            <a:endParaRPr lang="zh-CN" altLang="en-US" sz="1600" dirty="0">
              <a:solidFill>
                <a:srgbClr val="7030A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375531" y="2424428"/>
            <a:ext cx="51585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学会弹钢琴</a:t>
            </a:r>
            <a:endParaRPr lang="zh-CN" altLang="en-US" sz="1600" dirty="0">
              <a:solidFill>
                <a:srgbClr val="00206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5" name="文本框 64"/>
          <p:cNvSpPr txBox="1"/>
          <p:nvPr/>
        </p:nvSpPr>
        <p:spPr>
          <a:xfrm>
            <a:off x="4048397" y="2881757"/>
            <a:ext cx="51585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要抓紧</a:t>
            </a:r>
            <a:endParaRPr lang="zh-CN" altLang="en-US" sz="1600" dirty="0">
              <a:solidFill>
                <a:srgbClr val="00206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6" name="文本框 65"/>
          <p:cNvSpPr txBox="1"/>
          <p:nvPr/>
        </p:nvSpPr>
        <p:spPr>
          <a:xfrm>
            <a:off x="4685119" y="2648077"/>
            <a:ext cx="51585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胸中有数</a:t>
            </a:r>
            <a:endParaRPr lang="zh-CN" altLang="en-US" sz="1600" dirty="0">
              <a:solidFill>
                <a:srgbClr val="00206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7" name="文本框 66"/>
          <p:cNvSpPr txBox="1"/>
          <p:nvPr/>
        </p:nvSpPr>
        <p:spPr>
          <a:xfrm>
            <a:off x="5308702" y="2648077"/>
            <a:ext cx="51585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solidFill>
                  <a:srgbClr val="FF761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安民告示</a:t>
            </a:r>
            <a:endParaRPr lang="zh-CN" altLang="en-US" sz="1600" dirty="0">
              <a:solidFill>
                <a:srgbClr val="FF761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8" name="文本框 67"/>
          <p:cNvSpPr txBox="1"/>
          <p:nvPr/>
        </p:nvSpPr>
        <p:spPr>
          <a:xfrm>
            <a:off x="5868680" y="2622419"/>
            <a:ext cx="51585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精兵简政</a:t>
            </a:r>
            <a:endParaRPr lang="zh-CN" altLang="en-US" sz="1600" dirty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9" name="文本框 68"/>
          <p:cNvSpPr txBox="1"/>
          <p:nvPr/>
        </p:nvSpPr>
        <p:spPr>
          <a:xfrm>
            <a:off x="6541546" y="2368548"/>
            <a:ext cx="51585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solidFill>
                  <a:srgbClr val="99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团结异见者</a:t>
            </a:r>
            <a:endParaRPr lang="zh-CN" altLang="en-US" sz="1600" dirty="0">
              <a:solidFill>
                <a:srgbClr val="99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0" name="文本框 69"/>
          <p:cNvSpPr txBox="1"/>
          <p:nvPr/>
        </p:nvSpPr>
        <p:spPr>
          <a:xfrm>
            <a:off x="7178268" y="2653028"/>
            <a:ext cx="51585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力戒骄傲</a:t>
            </a:r>
            <a:endParaRPr lang="zh-CN" altLang="en-US" sz="1600" dirty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1" name="文本框 70"/>
          <p:cNvSpPr txBox="1"/>
          <p:nvPr/>
        </p:nvSpPr>
        <p:spPr>
          <a:xfrm>
            <a:off x="7801851" y="2653028"/>
            <a:ext cx="51585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solidFill>
                  <a:srgbClr val="99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划清界限</a:t>
            </a:r>
            <a:endParaRPr lang="zh-CN" altLang="en-US" sz="1600" dirty="0">
              <a:solidFill>
                <a:srgbClr val="99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2" name="矩形 71"/>
          <p:cNvSpPr/>
          <p:nvPr/>
        </p:nvSpPr>
        <p:spPr>
          <a:xfrm>
            <a:off x="384436" y="6102873"/>
            <a:ext cx="860136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zh-CN" altLang="zh-CN" sz="1800" dirty="0" smtClean="0">
                <a:solidFill>
                  <a:srgbClr val="C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Times New Roman" panose="02020603050405020304" pitchFamily="18" charset="0"/>
              </a:rPr>
              <a:t>“四个全面”</a:t>
            </a:r>
            <a:r>
              <a:rPr lang="zh-CN" altLang="zh-CN" sz="1800" dirty="0">
                <a:solidFill>
                  <a:srgbClr val="C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Times New Roman" panose="02020603050405020304" pitchFamily="18" charset="0"/>
              </a:rPr>
              <a:t>战略布局继承</a:t>
            </a:r>
            <a:r>
              <a:rPr lang="zh-CN" altLang="zh-CN" sz="1800" dirty="0" smtClean="0">
                <a:solidFill>
                  <a:srgbClr val="C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Times New Roman" panose="02020603050405020304" pitchFamily="18" charset="0"/>
              </a:rPr>
              <a:t>了 “全面性思维”</a:t>
            </a:r>
            <a:r>
              <a:rPr lang="zh-CN" altLang="en-US" sz="1800" dirty="0" smtClean="0">
                <a:solidFill>
                  <a:srgbClr val="C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Times New Roman" panose="02020603050405020304" pitchFamily="18" charset="0"/>
              </a:rPr>
              <a:t>，</a:t>
            </a:r>
            <a:r>
              <a:rPr lang="zh-CN" altLang="zh-CN" sz="1800" dirty="0" smtClean="0">
                <a:solidFill>
                  <a:srgbClr val="C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Times New Roman" panose="02020603050405020304" pitchFamily="18" charset="0"/>
              </a:rPr>
              <a:t>并</a:t>
            </a:r>
            <a:r>
              <a:rPr lang="zh-CN" altLang="zh-CN" sz="1800" dirty="0">
                <a:solidFill>
                  <a:srgbClr val="C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Times New Roman" panose="02020603050405020304" pitchFamily="18" charset="0"/>
              </a:rPr>
              <a:t>将其从“治党”这一个领域发展到治国理政的各个领域</a:t>
            </a:r>
            <a:r>
              <a:rPr lang="zh-CN" altLang="zh-CN" sz="1800" dirty="0" smtClean="0">
                <a:solidFill>
                  <a:srgbClr val="C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Times New Roman" panose="02020603050405020304" pitchFamily="18" charset="0"/>
              </a:rPr>
              <a:t>。</a:t>
            </a:r>
            <a:endParaRPr lang="zh-CN" altLang="en-US" sz="1800" dirty="0">
              <a:solidFill>
                <a:srgbClr val="C0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</p:cSld>
  <p:clrMapOvr>
    <a:masterClrMapping/>
  </p:clrMapOvr>
  <p:transition spd="slow">
    <p:cover dir="r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r="-60000" b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471449" y="311191"/>
            <a:ext cx="7593719" cy="46166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en-US" altLang="zh-CN" sz="2400" b="1" dirty="0">
                <a:ln w="50800"/>
                <a:solidFill>
                  <a:srgbClr val="FFC000"/>
                </a:solidFill>
                <a:latin typeface="方正粗宋简体" pitchFamily="65" charset="-122"/>
                <a:ea typeface="方正粗宋简体" pitchFamily="65" charset="-122"/>
              </a:rPr>
              <a:t>3</a:t>
            </a:r>
            <a:r>
              <a:rPr lang="en-US" altLang="zh-CN" sz="2400" b="1" dirty="0" smtClean="0">
                <a:ln w="50800"/>
                <a:solidFill>
                  <a:srgbClr val="FFC000"/>
                </a:solidFill>
                <a:latin typeface="方正粗宋简体" pitchFamily="65" charset="-122"/>
                <a:ea typeface="方正粗宋简体" pitchFamily="65" charset="-122"/>
              </a:rPr>
              <a:t>. </a:t>
            </a:r>
            <a:r>
              <a:rPr lang="zh-CN" altLang="en-US" sz="2400" b="1" dirty="0" smtClean="0">
                <a:ln w="50800"/>
                <a:solidFill>
                  <a:srgbClr val="FFC000"/>
                </a:solidFill>
                <a:latin typeface="方正粗宋简体" pitchFamily="65" charset="-122"/>
                <a:ea typeface="方正粗宋简体" pitchFamily="65" charset="-122"/>
              </a:rPr>
              <a:t>结合“严肃党内政治生活”</a:t>
            </a:r>
            <a:endParaRPr lang="zh-CN" altLang="en-US" sz="2400" b="1" dirty="0">
              <a:ln w="50800"/>
              <a:solidFill>
                <a:srgbClr val="FFC000"/>
              </a:solidFill>
              <a:latin typeface="方正粗宋简体" pitchFamily="65" charset="-122"/>
              <a:ea typeface="方正粗宋简体" pitchFamily="65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51614" y="1369844"/>
            <a:ext cx="801528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b="1" dirty="0" smtClean="0"/>
              <a:t>寓</a:t>
            </a:r>
            <a:r>
              <a:rPr lang="zh-CN" altLang="zh-CN" b="1" dirty="0"/>
              <a:t>纪律、规矩于方法之中</a:t>
            </a:r>
            <a:endParaRPr lang="zh-CN" altLang="en-US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36355" y="1858945"/>
            <a:ext cx="8813554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800" dirty="0" smtClean="0">
                <a:solidFill>
                  <a:srgbClr val="C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Times New Roman" panose="02020603050405020304" pitchFamily="18" charset="0"/>
              </a:rPr>
              <a:t>    习近平总书记在十八</a:t>
            </a:r>
            <a:r>
              <a:rPr lang="zh-CN" altLang="en-US" sz="1800" dirty="0">
                <a:solidFill>
                  <a:srgbClr val="C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Times New Roman" panose="02020603050405020304" pitchFamily="18" charset="0"/>
              </a:rPr>
              <a:t>届中央纪委五次全会上，他又集中强调了守纪律、讲规矩问题，明确</a:t>
            </a:r>
            <a:r>
              <a:rPr lang="zh-CN" altLang="en-US" sz="1800" dirty="0" smtClean="0">
                <a:solidFill>
                  <a:srgbClr val="C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Times New Roman" panose="02020603050405020304" pitchFamily="18" charset="0"/>
              </a:rPr>
              <a:t>要求把守</a:t>
            </a:r>
            <a:r>
              <a:rPr lang="zh-CN" altLang="en-US" sz="1800" dirty="0">
                <a:solidFill>
                  <a:srgbClr val="C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Times New Roman" panose="02020603050405020304" pitchFamily="18" charset="0"/>
              </a:rPr>
              <a:t>纪律讲规矩摆在更加重要的</a:t>
            </a:r>
            <a:r>
              <a:rPr lang="zh-CN" altLang="en-US" sz="1800" dirty="0" smtClean="0">
                <a:solidFill>
                  <a:srgbClr val="C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Times New Roman" panose="02020603050405020304" pitchFamily="18" charset="0"/>
              </a:rPr>
              <a:t>位置，</a:t>
            </a:r>
            <a:r>
              <a:rPr lang="zh-CN" altLang="en-US" sz="1800" dirty="0">
                <a:solidFill>
                  <a:srgbClr val="C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Times New Roman" panose="02020603050405020304" pitchFamily="18" charset="0"/>
              </a:rPr>
              <a:t>提出</a:t>
            </a:r>
            <a:r>
              <a:rPr lang="zh-CN" altLang="en-US" sz="1800" dirty="0" smtClean="0">
                <a:solidFill>
                  <a:srgbClr val="C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Times New Roman" panose="02020603050405020304" pitchFamily="18" charset="0"/>
              </a:rPr>
              <a:t>了“</a:t>
            </a:r>
            <a:r>
              <a:rPr lang="en-US" altLang="zh-CN" sz="1800" dirty="0">
                <a:solidFill>
                  <a:srgbClr val="C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en-US" sz="1800" dirty="0">
                <a:solidFill>
                  <a:srgbClr val="C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Times New Roman" panose="02020603050405020304" pitchFamily="18" charset="0"/>
              </a:rPr>
              <a:t>个必须、</a:t>
            </a:r>
            <a:r>
              <a:rPr lang="en-US" altLang="zh-CN" sz="1800" dirty="0">
                <a:solidFill>
                  <a:srgbClr val="C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en-US" sz="1800" dirty="0">
                <a:solidFill>
                  <a:srgbClr val="C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Times New Roman" panose="02020603050405020304" pitchFamily="18" charset="0"/>
              </a:rPr>
              <a:t>个决不允许</a:t>
            </a:r>
            <a:r>
              <a:rPr lang="zh-CN" altLang="en-US" sz="1800" dirty="0" smtClean="0">
                <a:solidFill>
                  <a:srgbClr val="C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Times New Roman" panose="02020603050405020304" pitchFamily="18" charset="0"/>
              </a:rPr>
              <a:t>”。</a:t>
            </a:r>
            <a:endParaRPr lang="zh-CN" altLang="en-US" sz="1800" dirty="0">
              <a:solidFill>
                <a:srgbClr val="C00000"/>
              </a:solidFill>
              <a:latin typeface="华文新魏" panose="02010800040101010101" pitchFamily="2" charset="-122"/>
              <a:ea typeface="华文新魏" panose="020108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8" name="椭圆 57"/>
          <p:cNvSpPr/>
          <p:nvPr/>
        </p:nvSpPr>
        <p:spPr>
          <a:xfrm>
            <a:off x="508000" y="2763520"/>
            <a:ext cx="416560" cy="416560"/>
          </a:xfrm>
          <a:prstGeom prst="ellipse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1</a:t>
            </a:r>
            <a:endParaRPr lang="zh-CN" altLang="en-US" dirty="0"/>
          </a:p>
        </p:txBody>
      </p:sp>
      <p:sp>
        <p:nvSpPr>
          <p:cNvPr id="59" name="文本框 58"/>
          <p:cNvSpPr txBox="1"/>
          <p:nvPr/>
        </p:nvSpPr>
        <p:spPr>
          <a:xfrm>
            <a:off x="993929" y="2763520"/>
            <a:ext cx="32229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 dirty="0" smtClean="0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党委书记善于当“班长”</a:t>
            </a:r>
            <a:endParaRPr lang="zh-CN" altLang="en-US" sz="1800" dirty="0">
              <a:solidFill>
                <a:srgbClr val="7030A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0" name="椭圆 59"/>
          <p:cNvSpPr/>
          <p:nvPr/>
        </p:nvSpPr>
        <p:spPr>
          <a:xfrm>
            <a:off x="508000" y="3308888"/>
            <a:ext cx="416560" cy="416560"/>
          </a:xfrm>
          <a:prstGeom prst="ellipse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2</a:t>
            </a:r>
            <a:endParaRPr lang="zh-CN" altLang="en-US" dirty="0"/>
          </a:p>
        </p:txBody>
      </p:sp>
      <p:sp>
        <p:nvSpPr>
          <p:cNvPr id="61" name="文本框 60"/>
          <p:cNvSpPr txBox="1"/>
          <p:nvPr/>
        </p:nvSpPr>
        <p:spPr>
          <a:xfrm>
            <a:off x="993929" y="3314113"/>
            <a:ext cx="30311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 dirty="0" smtClean="0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问题摆到桌面上来</a:t>
            </a:r>
            <a:endParaRPr lang="zh-CN" altLang="en-US" sz="1800" dirty="0">
              <a:solidFill>
                <a:srgbClr val="7030A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701680" y="2802135"/>
            <a:ext cx="370005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b="1" dirty="0"/>
              <a:t>书记</a:t>
            </a:r>
            <a:r>
              <a:rPr lang="zh-CN" altLang="en-US" sz="1600" b="1" dirty="0" smtClean="0"/>
              <a:t>意识：增强主体意识和责任</a:t>
            </a:r>
            <a:r>
              <a:rPr lang="zh-CN" altLang="en-US" sz="1600" b="1" dirty="0"/>
              <a:t>意识。</a:t>
            </a:r>
            <a:endParaRPr lang="zh-CN" altLang="en-US" sz="1600" b="1" dirty="0"/>
          </a:p>
        </p:txBody>
      </p:sp>
      <p:sp>
        <p:nvSpPr>
          <p:cNvPr id="63" name="椭圆 62"/>
          <p:cNvSpPr/>
          <p:nvPr/>
        </p:nvSpPr>
        <p:spPr>
          <a:xfrm>
            <a:off x="508000" y="4410382"/>
            <a:ext cx="416560" cy="416560"/>
          </a:xfrm>
          <a:prstGeom prst="ellipse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3</a:t>
            </a:r>
            <a:endParaRPr lang="zh-CN" altLang="en-US" dirty="0"/>
          </a:p>
        </p:txBody>
      </p:sp>
      <p:sp>
        <p:nvSpPr>
          <p:cNvPr id="64" name="文本框 63"/>
          <p:cNvSpPr txBox="1"/>
          <p:nvPr/>
        </p:nvSpPr>
        <p:spPr>
          <a:xfrm>
            <a:off x="993929" y="4446326"/>
            <a:ext cx="30272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 dirty="0" smtClean="0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“互通情报”</a:t>
            </a:r>
            <a:endParaRPr lang="zh-CN" altLang="en-US" sz="1800" dirty="0">
              <a:solidFill>
                <a:srgbClr val="7030A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701680" y="3243180"/>
            <a:ext cx="530424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600" b="1" dirty="0" smtClean="0"/>
              <a:t>“</a:t>
            </a:r>
            <a:r>
              <a:rPr lang="zh-CN" altLang="zh-CN" sz="1600" b="1" dirty="0"/>
              <a:t>严肃党内生活，最根本的是认真执行党的</a:t>
            </a:r>
            <a:r>
              <a:rPr lang="zh-CN" altLang="zh-CN" sz="1600" b="1" dirty="0" smtClean="0"/>
              <a:t>民主集中制</a:t>
            </a:r>
            <a:r>
              <a:rPr lang="zh-CN" altLang="en-US" sz="1600" b="1" dirty="0"/>
              <a:t>，着力解决发扬民主不够，正确集中不够、开展批评不够、严肃纪律不够等问题。</a:t>
            </a:r>
            <a:r>
              <a:rPr lang="zh-CN" altLang="zh-CN" sz="1600" b="1" dirty="0" smtClean="0"/>
              <a:t>”</a:t>
            </a:r>
            <a:endParaRPr lang="en-US" altLang="zh-CN" sz="1600" b="1" dirty="0" smtClean="0"/>
          </a:p>
        </p:txBody>
      </p:sp>
      <p:sp>
        <p:nvSpPr>
          <p:cNvPr id="7" name="矩形 6"/>
          <p:cNvSpPr/>
          <p:nvPr/>
        </p:nvSpPr>
        <p:spPr>
          <a:xfrm>
            <a:off x="3519170" y="4356735"/>
            <a:ext cx="5536565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600" b="1" dirty="0"/>
              <a:t>习近平总书记曾严肃批评党委中“各自为政，把分管领域当成‘私人领地’，互不买账，互不服气，内耗严重”的</a:t>
            </a:r>
            <a:r>
              <a:rPr lang="zh-CN" altLang="zh-CN" sz="1600" b="1" dirty="0" smtClean="0"/>
              <a:t>现象</a:t>
            </a:r>
            <a:r>
              <a:rPr lang="zh-CN" altLang="en-US" sz="1600" b="1" dirty="0" smtClean="0"/>
              <a:t>。</a:t>
            </a:r>
            <a:endParaRPr lang="zh-CN" altLang="en-US" sz="1600" b="1" dirty="0"/>
          </a:p>
        </p:txBody>
      </p:sp>
      <p:sp>
        <p:nvSpPr>
          <p:cNvPr id="65" name="椭圆 64"/>
          <p:cNvSpPr/>
          <p:nvPr/>
        </p:nvSpPr>
        <p:spPr>
          <a:xfrm>
            <a:off x="508000" y="3854256"/>
            <a:ext cx="416560" cy="416560"/>
          </a:xfrm>
          <a:prstGeom prst="ellipse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4</a:t>
            </a:r>
            <a:endParaRPr lang="zh-CN" altLang="en-US" dirty="0"/>
          </a:p>
        </p:txBody>
      </p:sp>
      <p:sp>
        <p:nvSpPr>
          <p:cNvPr id="66" name="文本框 65"/>
          <p:cNvSpPr txBox="1"/>
          <p:nvPr/>
        </p:nvSpPr>
        <p:spPr>
          <a:xfrm>
            <a:off x="993929" y="3891854"/>
            <a:ext cx="279575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 dirty="0" smtClean="0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倾听下级意见</a:t>
            </a:r>
            <a:endParaRPr lang="zh-CN" altLang="en-US" sz="1800" dirty="0">
              <a:solidFill>
                <a:srgbClr val="7030A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8" name="文本框 67"/>
          <p:cNvSpPr txBox="1"/>
          <p:nvPr/>
        </p:nvSpPr>
        <p:spPr>
          <a:xfrm>
            <a:off x="993929" y="5516485"/>
            <a:ext cx="26009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 dirty="0" smtClean="0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力戒骄傲</a:t>
            </a:r>
            <a:endParaRPr lang="zh-CN" altLang="en-US" sz="1800" dirty="0">
              <a:solidFill>
                <a:srgbClr val="7030A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0" name="组合 69"/>
          <p:cNvGrpSpPr/>
          <p:nvPr/>
        </p:nvGrpSpPr>
        <p:grpSpPr>
          <a:xfrm>
            <a:off x="487680" y="5494230"/>
            <a:ext cx="634538" cy="420430"/>
            <a:chOff x="619760" y="5810884"/>
            <a:chExt cx="634538" cy="420430"/>
          </a:xfrm>
        </p:grpSpPr>
        <p:sp>
          <p:nvSpPr>
            <p:cNvPr id="67" name="椭圆 66"/>
            <p:cNvSpPr/>
            <p:nvPr/>
          </p:nvSpPr>
          <p:spPr>
            <a:xfrm>
              <a:off x="640080" y="5810884"/>
              <a:ext cx="416560" cy="416560"/>
            </a:xfrm>
            <a:prstGeom prst="ellipse">
              <a:avLst/>
            </a:prstGeom>
            <a:solidFill>
              <a:srgbClr val="FF66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69" name="文本框 68"/>
            <p:cNvSpPr txBox="1"/>
            <p:nvPr/>
          </p:nvSpPr>
          <p:spPr>
            <a:xfrm>
              <a:off x="619760" y="5831204"/>
              <a:ext cx="63453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>
                  <a:solidFill>
                    <a:schemeClr val="bg1"/>
                  </a:solidFill>
                </a:rPr>
                <a:t>11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sp>
        <p:nvSpPr>
          <p:cNvPr id="71" name="矩形 70"/>
          <p:cNvSpPr/>
          <p:nvPr/>
        </p:nvSpPr>
        <p:spPr>
          <a:xfrm>
            <a:off x="3701680" y="5564025"/>
            <a:ext cx="367280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1600" b="1" dirty="0"/>
              <a:t>“正人先正己”、“打铁还需自身硬”</a:t>
            </a:r>
            <a:endParaRPr lang="zh-CN" altLang="en-US" sz="1600" b="1" dirty="0"/>
          </a:p>
        </p:txBody>
      </p:sp>
      <p:sp>
        <p:nvSpPr>
          <p:cNvPr id="72" name="文本框 71"/>
          <p:cNvSpPr txBox="1"/>
          <p:nvPr/>
        </p:nvSpPr>
        <p:spPr>
          <a:xfrm>
            <a:off x="993929" y="6067080"/>
            <a:ext cx="26009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 dirty="0" smtClean="0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划清两种界限</a:t>
            </a:r>
            <a:endParaRPr lang="zh-CN" altLang="en-US" sz="1800" dirty="0">
              <a:solidFill>
                <a:srgbClr val="7030A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3" name="组合 72"/>
          <p:cNvGrpSpPr/>
          <p:nvPr/>
        </p:nvGrpSpPr>
        <p:grpSpPr>
          <a:xfrm>
            <a:off x="487680" y="6043466"/>
            <a:ext cx="634538" cy="420430"/>
            <a:chOff x="619760" y="5810884"/>
            <a:chExt cx="634538" cy="420430"/>
          </a:xfrm>
        </p:grpSpPr>
        <p:sp>
          <p:nvSpPr>
            <p:cNvPr id="74" name="椭圆 73"/>
            <p:cNvSpPr/>
            <p:nvPr/>
          </p:nvSpPr>
          <p:spPr>
            <a:xfrm>
              <a:off x="640080" y="5810884"/>
              <a:ext cx="416560" cy="416560"/>
            </a:xfrm>
            <a:prstGeom prst="ellipse">
              <a:avLst/>
            </a:prstGeom>
            <a:solidFill>
              <a:srgbClr val="FF66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75" name="文本框 74"/>
            <p:cNvSpPr txBox="1"/>
            <p:nvPr/>
          </p:nvSpPr>
          <p:spPr>
            <a:xfrm>
              <a:off x="619760" y="5831204"/>
              <a:ext cx="63453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>
                  <a:solidFill>
                    <a:schemeClr val="bg1"/>
                  </a:solidFill>
                </a:rPr>
                <a:t>12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sp>
        <p:nvSpPr>
          <p:cNvPr id="76" name="矩形 75"/>
          <p:cNvSpPr/>
          <p:nvPr/>
        </p:nvSpPr>
        <p:spPr>
          <a:xfrm>
            <a:off x="3701680" y="5997547"/>
            <a:ext cx="535432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600" b="1" dirty="0"/>
              <a:t>“遵守党的政治纪律，最核心的，就是坚持党的领导，坚持党的基本理论、基本路线、基本纲领、基本经验、基本要求，同党中央保持高度一致，自觉维护党中央权威。”</a:t>
            </a:r>
            <a:endParaRPr lang="zh-CN" altLang="en-US" sz="1600" b="1" dirty="0"/>
          </a:p>
        </p:txBody>
      </p:sp>
      <p:sp>
        <p:nvSpPr>
          <p:cNvPr id="79" name="文本框 78"/>
          <p:cNvSpPr txBox="1"/>
          <p:nvPr/>
        </p:nvSpPr>
        <p:spPr>
          <a:xfrm>
            <a:off x="993929" y="5012827"/>
            <a:ext cx="279575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 dirty="0" smtClean="0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团结异见者</a:t>
            </a:r>
            <a:endParaRPr lang="zh-CN" altLang="en-US" sz="1800" dirty="0">
              <a:solidFill>
                <a:srgbClr val="7030A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80" name="组合 79"/>
          <p:cNvGrpSpPr/>
          <p:nvPr/>
        </p:nvGrpSpPr>
        <p:grpSpPr>
          <a:xfrm>
            <a:off x="487680" y="4978744"/>
            <a:ext cx="634538" cy="420430"/>
            <a:chOff x="619760" y="5810884"/>
            <a:chExt cx="634538" cy="420430"/>
          </a:xfrm>
        </p:grpSpPr>
        <p:sp>
          <p:nvSpPr>
            <p:cNvPr id="81" name="椭圆 80"/>
            <p:cNvSpPr/>
            <p:nvPr/>
          </p:nvSpPr>
          <p:spPr>
            <a:xfrm>
              <a:off x="640080" y="5810884"/>
              <a:ext cx="416560" cy="416560"/>
            </a:xfrm>
            <a:prstGeom prst="ellipse">
              <a:avLst/>
            </a:prstGeom>
            <a:solidFill>
              <a:srgbClr val="FF66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82" name="文本框 81"/>
            <p:cNvSpPr txBox="1"/>
            <p:nvPr/>
          </p:nvSpPr>
          <p:spPr>
            <a:xfrm>
              <a:off x="619760" y="5831204"/>
              <a:ext cx="63453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>
                  <a:solidFill>
                    <a:schemeClr val="bg1"/>
                  </a:solidFill>
                </a:rPr>
                <a:t>10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sp>
        <p:nvSpPr>
          <p:cNvPr id="83" name="矩形 82"/>
          <p:cNvSpPr/>
          <p:nvPr/>
        </p:nvSpPr>
        <p:spPr>
          <a:xfrm>
            <a:off x="3701680" y="4021489"/>
            <a:ext cx="555096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600" b="1" dirty="0"/>
              <a:t>“</a:t>
            </a:r>
            <a:r>
              <a:rPr lang="zh-CN" altLang="en-US" sz="1600" b="1" dirty="0"/>
              <a:t>必须遵循组织程序，决不允许擅作主张、我行我素。</a:t>
            </a:r>
            <a:r>
              <a:rPr lang="zh-CN" altLang="zh-CN" sz="1600" b="1" dirty="0" smtClean="0"/>
              <a:t>”</a:t>
            </a:r>
            <a:endParaRPr lang="en-US" altLang="zh-CN" sz="1600" b="1" dirty="0"/>
          </a:p>
        </p:txBody>
      </p:sp>
      <p:sp>
        <p:nvSpPr>
          <p:cNvPr id="84" name="矩形 83"/>
          <p:cNvSpPr/>
          <p:nvPr/>
        </p:nvSpPr>
        <p:spPr>
          <a:xfrm>
            <a:off x="3701680" y="4783139"/>
            <a:ext cx="521624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altLang="zh-CN" sz="1600" b="1" dirty="0"/>
          </a:p>
          <a:p>
            <a:r>
              <a:rPr lang="zh-CN" altLang="zh-CN" sz="1600" b="1" dirty="0"/>
              <a:t>“</a:t>
            </a:r>
            <a:r>
              <a:rPr lang="zh-CN" altLang="en-US" sz="1600" b="1" dirty="0"/>
              <a:t>必须维护党的团结，决不允许在党内培植私人势力。</a:t>
            </a:r>
            <a:r>
              <a:rPr lang="zh-CN" altLang="zh-CN" sz="1600" b="1" dirty="0"/>
              <a:t>”</a:t>
            </a:r>
            <a:endParaRPr lang="en-US" altLang="zh-CN" sz="1600" b="1" dirty="0"/>
          </a:p>
        </p:txBody>
      </p:sp>
      <p:cxnSp>
        <p:nvCxnSpPr>
          <p:cNvPr id="86" name="直接连接符 85"/>
          <p:cNvCxnSpPr/>
          <p:nvPr/>
        </p:nvCxnSpPr>
        <p:spPr>
          <a:xfrm>
            <a:off x="553909" y="3244410"/>
            <a:ext cx="8496000" cy="0"/>
          </a:xfrm>
          <a:prstGeom prst="line">
            <a:avLst/>
          </a:prstGeom>
          <a:ln w="19050">
            <a:solidFill>
              <a:srgbClr val="FF7619"/>
            </a:solidFill>
            <a:prstDash val="sysDot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89" name="直接连接符 88"/>
          <p:cNvCxnSpPr/>
          <p:nvPr/>
        </p:nvCxnSpPr>
        <p:spPr>
          <a:xfrm>
            <a:off x="553909" y="4375331"/>
            <a:ext cx="8496000" cy="0"/>
          </a:xfrm>
          <a:prstGeom prst="line">
            <a:avLst/>
          </a:prstGeom>
          <a:ln w="19050">
            <a:solidFill>
              <a:srgbClr val="FF7619"/>
            </a:solidFill>
            <a:prstDash val="sysDot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90" name="直接连接符 89"/>
          <p:cNvCxnSpPr/>
          <p:nvPr/>
        </p:nvCxnSpPr>
        <p:spPr>
          <a:xfrm>
            <a:off x="553909" y="4906464"/>
            <a:ext cx="8496000" cy="0"/>
          </a:xfrm>
          <a:prstGeom prst="line">
            <a:avLst/>
          </a:prstGeom>
          <a:ln w="19050">
            <a:solidFill>
              <a:srgbClr val="FF7619"/>
            </a:solidFill>
            <a:prstDash val="sysDot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91" name="直接连接符 90"/>
          <p:cNvCxnSpPr/>
          <p:nvPr/>
        </p:nvCxnSpPr>
        <p:spPr>
          <a:xfrm>
            <a:off x="553909" y="5448450"/>
            <a:ext cx="8496000" cy="0"/>
          </a:xfrm>
          <a:prstGeom prst="line">
            <a:avLst/>
          </a:prstGeom>
          <a:ln w="19050">
            <a:solidFill>
              <a:srgbClr val="FF7619"/>
            </a:solidFill>
            <a:prstDash val="sysDot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92" name="直接连接符 91"/>
          <p:cNvCxnSpPr/>
          <p:nvPr/>
        </p:nvCxnSpPr>
        <p:spPr>
          <a:xfrm>
            <a:off x="553909" y="6028226"/>
            <a:ext cx="8496000" cy="0"/>
          </a:xfrm>
          <a:prstGeom prst="line">
            <a:avLst/>
          </a:prstGeom>
          <a:ln w="19050">
            <a:solidFill>
              <a:srgbClr val="FF7619"/>
            </a:solidFill>
            <a:prstDash val="sysDot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cover dir="r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r="-60000" b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471449" y="311191"/>
            <a:ext cx="7593719" cy="46166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en-US" altLang="zh-CN" sz="2400" b="1" dirty="0">
                <a:ln w="50800"/>
                <a:solidFill>
                  <a:srgbClr val="FFC000"/>
                </a:solidFill>
                <a:latin typeface="方正粗宋简体" pitchFamily="65" charset="-122"/>
                <a:ea typeface="方正粗宋简体" pitchFamily="65" charset="-122"/>
              </a:rPr>
              <a:t>4</a:t>
            </a:r>
            <a:r>
              <a:rPr lang="en-US" altLang="zh-CN" sz="2400" b="1" dirty="0" smtClean="0">
                <a:ln w="50800"/>
                <a:solidFill>
                  <a:srgbClr val="FFC000"/>
                </a:solidFill>
                <a:latin typeface="方正粗宋简体" pitchFamily="65" charset="-122"/>
                <a:ea typeface="方正粗宋简体" pitchFamily="65" charset="-122"/>
              </a:rPr>
              <a:t>. </a:t>
            </a:r>
            <a:r>
              <a:rPr lang="zh-CN" altLang="en-US" sz="2400" b="1" dirty="0" smtClean="0">
                <a:ln w="50800"/>
                <a:solidFill>
                  <a:srgbClr val="FFC000"/>
                </a:solidFill>
                <a:latin typeface="方正粗宋简体" pitchFamily="65" charset="-122"/>
                <a:ea typeface="方正粗宋简体" pitchFamily="65" charset="-122"/>
              </a:rPr>
              <a:t>结合“切实改进工作作风”</a:t>
            </a:r>
            <a:endParaRPr lang="zh-CN" altLang="en-US" sz="2400" b="1" dirty="0">
              <a:ln w="50800"/>
              <a:solidFill>
                <a:srgbClr val="FFC000"/>
              </a:solidFill>
              <a:latin typeface="方正粗宋简体" pitchFamily="65" charset="-122"/>
              <a:ea typeface="方正粗宋简体" pitchFamily="65" charset="-122"/>
            </a:endParaRPr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1436" y="4146024"/>
            <a:ext cx="3099924" cy="2518689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519" t="3125" r="6730" b="20625"/>
          <a:stretch>
            <a:fillRect/>
          </a:stretch>
        </p:blipFill>
        <p:spPr>
          <a:xfrm>
            <a:off x="6170488" y="3656924"/>
            <a:ext cx="2282632" cy="318871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681269" y="4198845"/>
            <a:ext cx="2181511" cy="21048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800" dirty="0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此外</a:t>
            </a:r>
            <a:r>
              <a:rPr lang="zh-CN" altLang="zh-CN" sz="1800" dirty="0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，全会根据毛泽东的建议，提出了防止资产阶级腐蚀的反对突出个人的六条</a:t>
            </a:r>
            <a:r>
              <a:rPr lang="zh-CN" altLang="zh-CN" sz="1800" dirty="0" smtClean="0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措施</a:t>
            </a:r>
            <a:r>
              <a:rPr lang="zh-CN" altLang="en-US" sz="1800" dirty="0" smtClean="0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endParaRPr lang="zh-CN" altLang="en-US" sz="1800" dirty="0">
              <a:solidFill>
                <a:srgbClr val="7030A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1217984" y="2904886"/>
            <a:ext cx="26009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 dirty="0" smtClean="0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力戒骄傲</a:t>
            </a:r>
            <a:endParaRPr lang="zh-CN" altLang="en-US" sz="1800" dirty="0">
              <a:solidFill>
                <a:srgbClr val="7030A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702806" y="2890245"/>
            <a:ext cx="634538" cy="420430"/>
            <a:chOff x="619760" y="5810884"/>
            <a:chExt cx="634538" cy="420430"/>
          </a:xfrm>
        </p:grpSpPr>
        <p:sp>
          <p:nvSpPr>
            <p:cNvPr id="31" name="椭圆 30"/>
            <p:cNvSpPr/>
            <p:nvPr/>
          </p:nvSpPr>
          <p:spPr>
            <a:xfrm>
              <a:off x="640080" y="5810884"/>
              <a:ext cx="416560" cy="416560"/>
            </a:xfrm>
            <a:prstGeom prst="ellipse">
              <a:avLst/>
            </a:prstGeom>
            <a:solidFill>
              <a:srgbClr val="FF66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619760" y="5831204"/>
              <a:ext cx="63453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>
                  <a:solidFill>
                    <a:schemeClr val="bg1"/>
                  </a:solidFill>
                </a:rPr>
                <a:t>11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sp>
        <p:nvSpPr>
          <p:cNvPr id="8" name="矩形 7"/>
          <p:cNvSpPr/>
          <p:nvPr/>
        </p:nvSpPr>
        <p:spPr>
          <a:xfrm>
            <a:off x="601727" y="3275640"/>
            <a:ext cx="785139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800" kern="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    </a:t>
            </a:r>
            <a:r>
              <a:rPr lang="zh-CN" altLang="zh-CN" sz="1800" kern="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禁止</a:t>
            </a:r>
            <a:r>
              <a:rPr lang="zh-CN" altLang="zh-CN" sz="1800" kern="0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给党的领导者祝寿，禁止用党的领导者的名字作地名、街名和企业的名字，保持艰苦奋斗作风，制止歌功颂德现象。</a:t>
            </a:r>
            <a:endParaRPr lang="zh-CN" altLang="en-US" sz="18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1209055" y="2031477"/>
            <a:ext cx="26009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 dirty="0" smtClean="0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精兵简政</a:t>
            </a:r>
            <a:endParaRPr lang="zh-CN" altLang="en-US" sz="1800" dirty="0">
              <a:solidFill>
                <a:srgbClr val="7030A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723126" y="2009222"/>
            <a:ext cx="676061" cy="416560"/>
            <a:chOff x="640080" y="5810884"/>
            <a:chExt cx="676061" cy="416560"/>
          </a:xfrm>
        </p:grpSpPr>
        <p:sp>
          <p:nvSpPr>
            <p:cNvPr id="36" name="椭圆 35"/>
            <p:cNvSpPr/>
            <p:nvPr/>
          </p:nvSpPr>
          <p:spPr>
            <a:xfrm>
              <a:off x="640080" y="5810884"/>
              <a:ext cx="416560" cy="416560"/>
            </a:xfrm>
            <a:prstGeom prst="ellipse">
              <a:avLst/>
            </a:prstGeom>
            <a:solidFill>
              <a:srgbClr val="FF66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7" name="文本框 36"/>
            <p:cNvSpPr txBox="1"/>
            <p:nvPr/>
          </p:nvSpPr>
          <p:spPr>
            <a:xfrm>
              <a:off x="681603" y="5820134"/>
              <a:ext cx="63453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>
                  <a:solidFill>
                    <a:schemeClr val="bg1"/>
                  </a:solidFill>
                </a:rPr>
                <a:t>9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sp>
        <p:nvSpPr>
          <p:cNvPr id="38" name="矩形 37"/>
          <p:cNvSpPr/>
          <p:nvPr/>
        </p:nvSpPr>
        <p:spPr>
          <a:xfrm>
            <a:off x="702805" y="2477068"/>
            <a:ext cx="785139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800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讲话、演说、写文章和写决议案，都应当简明扼要。会议也不要开得太长。</a:t>
            </a:r>
            <a:endParaRPr lang="zh-CN" altLang="en-US" sz="18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330446" y="1329684"/>
            <a:ext cx="881355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800" dirty="0" smtClean="0">
                <a:solidFill>
                  <a:srgbClr val="C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Times New Roman" panose="02020603050405020304" pitchFamily="18" charset="0"/>
              </a:rPr>
              <a:t>    党的十八大以来，中央通过群众路线教育实践、“八项规定”、三严三实专题教育等，不断推进作风建设。</a:t>
            </a:r>
            <a:endParaRPr lang="zh-CN" altLang="en-US" sz="1800" dirty="0">
              <a:solidFill>
                <a:srgbClr val="C00000"/>
              </a:solidFill>
              <a:latin typeface="华文新魏" panose="02010800040101010101" pitchFamily="2" charset="-122"/>
              <a:ea typeface="华文新魏" panose="0201080004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cover dir="r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图片 5" descr="10.png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7" name="图片 3" descr="09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图片 11" descr="04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286000"/>
            <a:ext cx="9144000" cy="3892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图片 16" descr="12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478213"/>
            <a:ext cx="4319588" cy="96043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图片 17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159" b="31374"/>
          <a:stretch>
            <a:fillRect/>
          </a:stretch>
        </p:blipFill>
        <p:spPr>
          <a:xfrm>
            <a:off x="1177159" y="1454376"/>
            <a:ext cx="6789682" cy="210469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3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Box 11"/>
          <p:cNvSpPr txBox="1">
            <a:spLocks noChangeArrowheads="1"/>
          </p:cNvSpPr>
          <p:nvPr/>
        </p:nvSpPr>
        <p:spPr bwMode="auto">
          <a:xfrm>
            <a:off x="526208" y="4958114"/>
            <a:ext cx="8328081" cy="155427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ts val="3750"/>
              </a:lnSpc>
              <a:defRPr/>
            </a:pPr>
            <a:r>
              <a:rPr lang="zh-CN" altLang="en-US" sz="2400" dirty="0" smtClean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    在</a:t>
            </a:r>
            <a:r>
              <a:rPr lang="zh-CN" altLang="en-US" sz="2400" dirty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中国人民解放战争即将取得全国胜利的前夕</a:t>
            </a:r>
            <a:r>
              <a:rPr lang="zh-CN" altLang="en-US" sz="2400" dirty="0" smtClean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，中共</a:t>
            </a:r>
            <a:r>
              <a:rPr lang="zh-CN" altLang="en-US" sz="2400" dirty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召开七届二中</a:t>
            </a:r>
            <a:r>
              <a:rPr lang="zh-CN" altLang="en-US" sz="2400" dirty="0" smtClean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全会，又称西柏坡会议。</a:t>
            </a:r>
            <a:endParaRPr lang="en-US" altLang="zh-CN" sz="2400" dirty="0" smtClean="0">
              <a:solidFill>
                <a:srgbClr val="00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>
              <a:lnSpc>
                <a:spcPts val="3750"/>
              </a:lnSpc>
              <a:defRPr/>
            </a:pPr>
            <a:r>
              <a:rPr lang="zh-CN" altLang="en-US" sz="2400" dirty="0" smtClean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     为</a:t>
            </a:r>
            <a:r>
              <a:rPr lang="zh-CN" altLang="en-US" sz="2400" dirty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党夺取全国胜利和建设新中国，作了</a:t>
            </a:r>
            <a:r>
              <a:rPr lang="zh-CN" altLang="en-US" sz="2400" dirty="0" smtClean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政治和思想准备。</a:t>
            </a:r>
            <a:endParaRPr lang="zh-CN" altLang="en-US" sz="2400" dirty="0">
              <a:solidFill>
                <a:srgbClr val="00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71438" y="6572250"/>
            <a:ext cx="9001125" cy="214313"/>
          </a:xfrm>
          <a:prstGeom prst="rect">
            <a:avLst/>
          </a:prstGeom>
          <a:gradFill flip="none" rotWithShape="1">
            <a:gsLst>
              <a:gs pos="0">
                <a:srgbClr val="500000"/>
              </a:gs>
              <a:gs pos="100000">
                <a:srgbClr val="FF0000"/>
              </a:gs>
            </a:gsLst>
            <a:lin ang="16200000" scaled="1"/>
            <a:tileRect/>
          </a:gra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800" kern="0">
              <a:solidFill>
                <a:sysClr val="window" lastClr="FFFFFF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cxnSp>
        <p:nvCxnSpPr>
          <p:cNvPr id="6" name="直接连接符 5"/>
          <p:cNvCxnSpPr/>
          <p:nvPr/>
        </p:nvCxnSpPr>
        <p:spPr>
          <a:xfrm flipV="1">
            <a:off x="786348" y="3567510"/>
            <a:ext cx="1280173" cy="14287"/>
          </a:xfrm>
          <a:prstGeom prst="line">
            <a:avLst/>
          </a:prstGeom>
          <a:ln w="38100">
            <a:solidFill>
              <a:srgbClr val="FF33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椭圆 7"/>
          <p:cNvSpPr/>
          <p:nvPr/>
        </p:nvSpPr>
        <p:spPr>
          <a:xfrm>
            <a:off x="2085971" y="3481786"/>
            <a:ext cx="157163" cy="157163"/>
          </a:xfrm>
          <a:prstGeom prst="ellipse">
            <a:avLst/>
          </a:prstGeom>
          <a:noFill/>
          <a:ln w="38100">
            <a:solidFill>
              <a:srgbClr val="CC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2" name="直接连接符 11"/>
          <p:cNvCxnSpPr/>
          <p:nvPr/>
        </p:nvCxnSpPr>
        <p:spPr>
          <a:xfrm flipV="1">
            <a:off x="2262584" y="3553223"/>
            <a:ext cx="1280173" cy="14287"/>
          </a:xfrm>
          <a:prstGeom prst="line">
            <a:avLst/>
          </a:prstGeom>
          <a:ln w="38100">
            <a:solidFill>
              <a:srgbClr val="FF33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flipV="1">
            <a:off x="3738820" y="3538936"/>
            <a:ext cx="1280173" cy="14287"/>
          </a:xfrm>
          <a:prstGeom prst="line">
            <a:avLst/>
          </a:prstGeom>
          <a:ln w="38100">
            <a:solidFill>
              <a:srgbClr val="FF33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椭圆 14"/>
          <p:cNvSpPr/>
          <p:nvPr/>
        </p:nvSpPr>
        <p:spPr>
          <a:xfrm>
            <a:off x="3562207" y="3481786"/>
            <a:ext cx="157163" cy="157163"/>
          </a:xfrm>
          <a:prstGeom prst="ellipse">
            <a:avLst/>
          </a:prstGeom>
          <a:noFill/>
          <a:ln w="57150">
            <a:solidFill>
              <a:srgbClr val="CC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5015264" y="3460355"/>
            <a:ext cx="157163" cy="157163"/>
          </a:xfrm>
          <a:prstGeom prst="ellipse">
            <a:avLst/>
          </a:prstGeom>
          <a:noFill/>
          <a:ln w="38100">
            <a:solidFill>
              <a:srgbClr val="CC33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8" name="直接连接符 17"/>
          <p:cNvCxnSpPr/>
          <p:nvPr/>
        </p:nvCxnSpPr>
        <p:spPr>
          <a:xfrm flipV="1">
            <a:off x="5191877" y="3531792"/>
            <a:ext cx="1280173" cy="14287"/>
          </a:xfrm>
          <a:prstGeom prst="line">
            <a:avLst/>
          </a:prstGeom>
          <a:ln w="38100">
            <a:solidFill>
              <a:srgbClr val="FF33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 flipV="1">
            <a:off x="6668113" y="3517505"/>
            <a:ext cx="1280173" cy="14287"/>
          </a:xfrm>
          <a:prstGeom prst="line">
            <a:avLst/>
          </a:prstGeom>
          <a:ln w="38100">
            <a:solidFill>
              <a:srgbClr val="FF33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椭圆 19"/>
          <p:cNvSpPr/>
          <p:nvPr/>
        </p:nvSpPr>
        <p:spPr>
          <a:xfrm>
            <a:off x="6491500" y="3460355"/>
            <a:ext cx="157163" cy="157163"/>
          </a:xfrm>
          <a:prstGeom prst="ellipse">
            <a:avLst/>
          </a:prstGeom>
          <a:noFill/>
          <a:ln w="38100">
            <a:solidFill>
              <a:srgbClr val="CC33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Text Box 11"/>
          <p:cNvSpPr txBox="1">
            <a:spLocks noChangeArrowheads="1"/>
          </p:cNvSpPr>
          <p:nvPr/>
        </p:nvSpPr>
        <p:spPr bwMode="auto">
          <a:xfrm>
            <a:off x="2452742" y="3769631"/>
            <a:ext cx="2376091" cy="10156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en-US" altLang="zh-CN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1949</a:t>
            </a:r>
            <a:r>
              <a:rPr lang="zh-CN" altLang="en-US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年</a:t>
            </a:r>
            <a:r>
              <a:rPr lang="en-US" altLang="zh-CN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3.5-3.13</a:t>
            </a:r>
            <a:endParaRPr lang="en-US" altLang="zh-CN" dirty="0" smtClean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>
              <a:lnSpc>
                <a:spcPct val="150000"/>
              </a:lnSpc>
              <a:defRPr/>
            </a:pPr>
            <a:r>
              <a:rPr lang="zh-CN" altLang="en-US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西柏坡会议</a:t>
            </a:r>
            <a:endParaRPr lang="zh-CN" altLang="en-US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2" name="Text Box 11"/>
          <p:cNvSpPr txBox="1">
            <a:spLocks noChangeArrowheads="1"/>
          </p:cNvSpPr>
          <p:nvPr/>
        </p:nvSpPr>
        <p:spPr bwMode="auto">
          <a:xfrm>
            <a:off x="115664" y="2467269"/>
            <a:ext cx="4097775" cy="85837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en-US" altLang="zh-CN" sz="1800" dirty="0" smtClean="0"/>
              <a:t>1948.9.12-1949.1.31</a:t>
            </a:r>
            <a:endParaRPr lang="en-US" altLang="zh-CN" sz="1800" dirty="0"/>
          </a:p>
          <a:p>
            <a:pPr algn="ctr">
              <a:lnSpc>
                <a:spcPct val="150000"/>
              </a:lnSpc>
              <a:defRPr/>
            </a:pPr>
            <a:r>
              <a:rPr lang="zh-CN" altLang="zh-CN" sz="1800" dirty="0"/>
              <a:t>辽沈、淮海、平津三大战役</a:t>
            </a:r>
            <a:endParaRPr lang="zh-CN" altLang="en-US" sz="18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3" name="Text Box 11"/>
          <p:cNvSpPr txBox="1">
            <a:spLocks noChangeArrowheads="1"/>
          </p:cNvSpPr>
          <p:nvPr/>
        </p:nvSpPr>
        <p:spPr bwMode="auto">
          <a:xfrm>
            <a:off x="3142989" y="2461501"/>
            <a:ext cx="4097775" cy="9233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en-US" altLang="zh-CN" sz="1800" dirty="0" smtClean="0"/>
              <a:t>1949.3.23</a:t>
            </a:r>
            <a:endParaRPr lang="en-US" altLang="zh-CN" sz="1800" dirty="0" smtClean="0"/>
          </a:p>
          <a:p>
            <a:pPr algn="ctr">
              <a:lnSpc>
                <a:spcPct val="150000"/>
              </a:lnSpc>
              <a:defRPr/>
            </a:pPr>
            <a:r>
              <a:rPr lang="zh-CN" altLang="en-US" sz="1800" dirty="0"/>
              <a:t>离开西柏坡“进京赶考”</a:t>
            </a:r>
            <a:endParaRPr lang="zh-CN" altLang="en-US" sz="18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4" name="Text Box 11"/>
          <p:cNvSpPr txBox="1">
            <a:spLocks noChangeArrowheads="1"/>
          </p:cNvSpPr>
          <p:nvPr/>
        </p:nvSpPr>
        <p:spPr bwMode="auto">
          <a:xfrm>
            <a:off x="4619225" y="3798688"/>
            <a:ext cx="4097775" cy="9233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en-US" altLang="zh-CN" sz="1800" dirty="0" smtClean="0"/>
              <a:t>1949.10.1</a:t>
            </a:r>
            <a:endParaRPr lang="en-US" altLang="zh-CN" sz="1800" dirty="0" smtClean="0"/>
          </a:p>
          <a:p>
            <a:pPr algn="ctr">
              <a:lnSpc>
                <a:spcPct val="150000"/>
              </a:lnSpc>
              <a:defRPr/>
            </a:pPr>
            <a:r>
              <a:rPr lang="zh-CN" altLang="en-US" sz="1800" dirty="0" smtClean="0"/>
              <a:t>新中国成立</a:t>
            </a:r>
            <a:endParaRPr lang="zh-CN" altLang="en-US" sz="18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6" name="Text Box 11"/>
          <p:cNvSpPr txBox="1">
            <a:spLocks noChangeArrowheads="1"/>
          </p:cNvSpPr>
          <p:nvPr/>
        </p:nvSpPr>
        <p:spPr bwMode="auto">
          <a:xfrm>
            <a:off x="526208" y="1218968"/>
            <a:ext cx="7950657" cy="99706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ts val="3750"/>
              </a:lnSpc>
              <a:defRPr/>
            </a:pPr>
            <a:r>
              <a:rPr lang="en-US" altLang="zh-CN" sz="240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en-US" altLang="zh-CN" sz="24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24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党委会的工作方法</a:t>
            </a:r>
            <a:r>
              <a:rPr lang="en-US" altLang="zh-CN" sz="24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是中国共产党七届二中</a:t>
            </a:r>
            <a:r>
              <a:rPr lang="zh-CN" altLang="en-US" sz="24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全会，毛泽东所作总结的一部分。</a:t>
            </a:r>
            <a:endParaRPr lang="zh-CN" altLang="en-US" sz="24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7" name="Text Box 11"/>
          <p:cNvSpPr txBox="1">
            <a:spLocks noChangeArrowheads="1"/>
          </p:cNvSpPr>
          <p:nvPr/>
        </p:nvSpPr>
        <p:spPr bwMode="auto">
          <a:xfrm>
            <a:off x="3641780" y="221162"/>
            <a:ext cx="3279524" cy="57964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ts val="3750"/>
              </a:lnSpc>
              <a:defRPr/>
            </a:pPr>
            <a:r>
              <a:rPr lang="zh-CN" altLang="en-US" sz="40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西柏坡会议</a:t>
            </a:r>
            <a:endParaRPr lang="zh-CN" altLang="en-US" sz="40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71438" y="6572250"/>
            <a:ext cx="9001125" cy="214313"/>
          </a:xfrm>
          <a:prstGeom prst="rect">
            <a:avLst/>
          </a:prstGeom>
          <a:gradFill flip="none" rotWithShape="1">
            <a:gsLst>
              <a:gs pos="0">
                <a:srgbClr val="500000"/>
              </a:gs>
              <a:gs pos="100000">
                <a:srgbClr val="FF0000"/>
              </a:gs>
            </a:gsLst>
            <a:lin ang="16200000" scaled="1"/>
            <a:tileRect/>
          </a:gra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800" kern="0">
              <a:solidFill>
                <a:sysClr val="window" lastClr="FFFFFF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52620" y="1184029"/>
            <a:ext cx="8438759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Arial" panose="020B0604020202020204" pitchFamily="34" charset="0"/>
              </a:rPr>
              <a:t>毛泽东亲自起草会议通知</a:t>
            </a:r>
            <a:endParaRPr lang="en-US" altLang="zh-CN" sz="3200" dirty="0" smtClean="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  <a:cs typeface="Arial" panose="020B0604020202020204" pitchFamily="34" charset="0"/>
            </a:endParaRPr>
          </a:p>
          <a:p>
            <a:endParaRPr lang="en-US" altLang="zh-CN" dirty="0" smtClean="0">
              <a:latin typeface="楷体_GB2312" panose="02010609030101010101" pitchFamily="49" charset="-122"/>
            </a:endParaRPr>
          </a:p>
        </p:txBody>
      </p:sp>
      <p:sp>
        <p:nvSpPr>
          <p:cNvPr id="4" name="Text Box 11"/>
          <p:cNvSpPr txBox="1">
            <a:spLocks noChangeArrowheads="1"/>
          </p:cNvSpPr>
          <p:nvPr/>
        </p:nvSpPr>
        <p:spPr bwMode="auto">
          <a:xfrm>
            <a:off x="3641780" y="221162"/>
            <a:ext cx="3279524" cy="57964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ts val="3750"/>
              </a:lnSpc>
              <a:defRPr/>
            </a:pPr>
            <a:r>
              <a:rPr lang="zh-CN" altLang="en-US" sz="40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西柏坡会议</a:t>
            </a:r>
            <a:endParaRPr lang="zh-CN" altLang="en-US" sz="40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442" b="3597"/>
          <a:stretch>
            <a:fillRect/>
          </a:stretch>
        </p:blipFill>
        <p:spPr>
          <a:xfrm>
            <a:off x="581500" y="1969987"/>
            <a:ext cx="7980998" cy="460226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71438" y="6572250"/>
            <a:ext cx="9001125" cy="214313"/>
          </a:xfrm>
          <a:prstGeom prst="rect">
            <a:avLst/>
          </a:prstGeom>
          <a:gradFill flip="none" rotWithShape="1">
            <a:gsLst>
              <a:gs pos="0">
                <a:srgbClr val="500000"/>
              </a:gs>
              <a:gs pos="100000">
                <a:srgbClr val="FF0000"/>
              </a:gs>
            </a:gsLst>
            <a:lin ang="16200000" scaled="1"/>
            <a:tileRect/>
          </a:gra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800" kern="0">
              <a:solidFill>
                <a:sysClr val="window" lastClr="FFFFFF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25" name="Text Box 11"/>
          <p:cNvSpPr txBox="1">
            <a:spLocks noChangeArrowheads="1"/>
          </p:cNvSpPr>
          <p:nvPr/>
        </p:nvSpPr>
        <p:spPr bwMode="auto">
          <a:xfrm>
            <a:off x="3641780" y="221162"/>
            <a:ext cx="3279524" cy="57964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ts val="3750"/>
              </a:lnSpc>
              <a:defRPr/>
            </a:pPr>
            <a:r>
              <a:rPr lang="zh-CN" altLang="en-US" sz="40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西柏坡会议</a:t>
            </a:r>
            <a:endParaRPr lang="zh-CN" altLang="en-US" sz="40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98239" y="1115132"/>
            <a:ext cx="3629025" cy="248825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3951" y="3668992"/>
            <a:ext cx="3645620" cy="2874682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09154" y="1213938"/>
            <a:ext cx="4572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indent="-342900">
              <a:buFont typeface="Wingdings" panose="05000000000000000000" pitchFamily="2" charset="2"/>
              <a:buChar char="l"/>
            </a:pP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出席这次全会的有中央委员</a:t>
            </a:r>
            <a:r>
              <a:rPr lang="en-US" altLang="zh-CN" sz="2400" dirty="0">
                <a:latin typeface="黑体" panose="02010609060101010101" pitchFamily="49" charset="-122"/>
                <a:ea typeface="黑体" panose="02010609060101010101" pitchFamily="49" charset="-122"/>
              </a:rPr>
              <a:t>34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人，候补中央委员</a:t>
            </a:r>
            <a:r>
              <a:rPr lang="en-US" altLang="zh-CN" sz="2400" dirty="0">
                <a:latin typeface="黑体" panose="02010609060101010101" pitchFamily="49" charset="-122"/>
                <a:ea typeface="黑体" panose="02010609060101010101" pitchFamily="49" charset="-122"/>
              </a:rPr>
              <a:t>19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人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09154" y="2230667"/>
            <a:ext cx="4858958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800" b="1" u="sng" dirty="0" smtClean="0">
                <a:solidFill>
                  <a:srgbClr val="333333"/>
                </a:solidFill>
                <a:latin typeface="Arial" panose="020B0604020202020204" pitchFamily="34" charset="0"/>
              </a:rPr>
              <a:t>中央委员（</a:t>
            </a:r>
            <a:r>
              <a:rPr lang="en-US" altLang="zh-CN" sz="1800" b="1" u="sng" dirty="0" smtClean="0">
                <a:solidFill>
                  <a:srgbClr val="333333"/>
                </a:solidFill>
                <a:latin typeface="Arial" panose="020B0604020202020204" pitchFamily="34" charset="0"/>
              </a:rPr>
              <a:t>34</a:t>
            </a:r>
            <a:r>
              <a:rPr lang="zh-CN" altLang="en-US" sz="1800" b="1" u="sng" dirty="0" smtClean="0">
                <a:solidFill>
                  <a:srgbClr val="333333"/>
                </a:solidFill>
                <a:latin typeface="Arial" panose="020B0604020202020204" pitchFamily="34" charset="0"/>
              </a:rPr>
              <a:t>）：</a:t>
            </a:r>
            <a:r>
              <a:rPr lang="zh-CN" altLang="en-US" sz="1800" b="1" dirty="0">
                <a:solidFill>
                  <a:srgbClr val="333333"/>
                </a:solidFill>
                <a:latin typeface="Arial" panose="020B0604020202020204" pitchFamily="34" charset="0"/>
              </a:rPr>
              <a:t>毛泽东、刘少奇、朱德、周恩来、任弼时、林伯渠、董必武、康生、张闻天、彭德怀、林彪、李富春、饶漱石、李立三、张云逸、贺龙、陈毅、蔡畅、邓小平、陆定一、曾山、聂荣臻、邓子恢、吴玉章、林枫、滕代远、张鼎丞、李先念、徐特立、谭震林、陈绍禹、廖承志、王稼祥、</a:t>
            </a:r>
            <a:r>
              <a:rPr lang="zh-CN" altLang="en-US" sz="1800" b="1" dirty="0" smtClean="0">
                <a:solidFill>
                  <a:srgbClr val="333333"/>
                </a:solidFill>
                <a:latin typeface="Arial" panose="020B0604020202020204" pitchFamily="34" charset="0"/>
              </a:rPr>
              <a:t>陈伯达</a:t>
            </a:r>
            <a:endParaRPr lang="en-US" altLang="zh-CN" sz="1800" b="1" dirty="0" smtClean="0">
              <a:solidFill>
                <a:srgbClr val="333333"/>
              </a:solidFill>
              <a:latin typeface="Arial" panose="020B0604020202020204" pitchFamily="34" charset="0"/>
            </a:endParaRPr>
          </a:p>
          <a:p>
            <a:r>
              <a:rPr lang="zh-CN" altLang="en-US" sz="1800" b="1" u="sng" dirty="0">
                <a:solidFill>
                  <a:srgbClr val="333333"/>
                </a:solidFill>
                <a:latin typeface="Arial" panose="020B0604020202020204" pitchFamily="34" charset="0"/>
              </a:rPr>
              <a:t>候补中央委员（</a:t>
            </a:r>
            <a:r>
              <a:rPr lang="en-US" altLang="zh-CN" sz="1800" b="1" u="sng" dirty="0">
                <a:solidFill>
                  <a:srgbClr val="333333"/>
                </a:solidFill>
                <a:latin typeface="Arial" panose="020B0604020202020204" pitchFamily="34" charset="0"/>
              </a:rPr>
              <a:t>19</a:t>
            </a:r>
            <a:r>
              <a:rPr lang="zh-CN" altLang="en-US" sz="1800" b="1" u="sng" dirty="0">
                <a:solidFill>
                  <a:srgbClr val="333333"/>
                </a:solidFill>
                <a:latin typeface="Arial" panose="020B0604020202020204" pitchFamily="34" charset="0"/>
              </a:rPr>
              <a:t>）：</a:t>
            </a:r>
            <a:r>
              <a:rPr lang="zh-CN" altLang="en-US" sz="1800" b="1" dirty="0">
                <a:solidFill>
                  <a:srgbClr val="333333"/>
                </a:solidFill>
                <a:latin typeface="Arial" panose="020B0604020202020204" pitchFamily="34" charset="0"/>
              </a:rPr>
              <a:t>王首道、邓颖超、陈少敏、谭政、程子华、王震、张际春、乌兰夫、李葆华、王维舟、万毅、古大存、马明芳、吕正操、罗瑞卿、刘子久、王从吾、习仲勋、</a:t>
            </a:r>
            <a:r>
              <a:rPr lang="zh-CN" altLang="en-US" sz="1800" b="1" dirty="0" smtClean="0">
                <a:solidFill>
                  <a:srgbClr val="333333"/>
                </a:solidFill>
                <a:latin typeface="Arial" panose="020B0604020202020204" pitchFamily="34" charset="0"/>
              </a:rPr>
              <a:t>刘澜涛</a:t>
            </a:r>
            <a:endParaRPr lang="en-US" altLang="zh-CN" sz="1800" b="1" dirty="0" smtClean="0">
              <a:solidFill>
                <a:srgbClr val="333333"/>
              </a:solidFill>
              <a:latin typeface="Arial" panose="020B0604020202020204" pitchFamily="34" charset="0"/>
            </a:endParaRPr>
          </a:p>
          <a:p>
            <a:r>
              <a:rPr lang="zh-CN" altLang="en-US" sz="1800" b="1" u="sng" dirty="0">
                <a:solidFill>
                  <a:srgbClr val="333333"/>
                </a:solidFill>
                <a:latin typeface="Arial" panose="020B0604020202020204" pitchFamily="34" charset="0"/>
              </a:rPr>
              <a:t>有关人员（</a:t>
            </a:r>
            <a:r>
              <a:rPr lang="en-US" altLang="zh-CN" sz="1800" b="1" u="sng" dirty="0">
                <a:solidFill>
                  <a:srgbClr val="333333"/>
                </a:solidFill>
                <a:latin typeface="Arial" panose="020B0604020202020204" pitchFamily="34" charset="0"/>
              </a:rPr>
              <a:t>12</a:t>
            </a:r>
            <a:r>
              <a:rPr lang="zh-CN" altLang="en-US" sz="1800" b="1" u="sng" dirty="0">
                <a:solidFill>
                  <a:srgbClr val="333333"/>
                </a:solidFill>
                <a:latin typeface="Arial" panose="020B0604020202020204" pitchFamily="34" charset="0"/>
              </a:rPr>
              <a:t>）：</a:t>
            </a:r>
            <a:r>
              <a:rPr lang="zh-CN" altLang="en-US" sz="1800" b="1" dirty="0">
                <a:solidFill>
                  <a:srgbClr val="333333"/>
                </a:solidFill>
                <a:latin typeface="Arial" panose="020B0604020202020204" pitchFamily="34" charset="0"/>
              </a:rPr>
              <a:t>李井泉、杨尚昆、傅钟、李维汉、李涛、胡乔木、安子文、杨立三、陈刚、刘少文、高文华、廖鲁言</a:t>
            </a:r>
            <a:endParaRPr lang="zh-CN" altLang="en-US" sz="1800" b="1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71438" y="6572250"/>
            <a:ext cx="9001125" cy="214313"/>
          </a:xfrm>
          <a:prstGeom prst="rect">
            <a:avLst/>
          </a:prstGeom>
          <a:gradFill flip="none" rotWithShape="1">
            <a:gsLst>
              <a:gs pos="0">
                <a:srgbClr val="500000"/>
              </a:gs>
              <a:gs pos="100000">
                <a:srgbClr val="FF0000"/>
              </a:gs>
            </a:gsLst>
            <a:lin ang="16200000" scaled="1"/>
            <a:tileRect/>
          </a:gra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800" kern="0">
              <a:solidFill>
                <a:sysClr val="window" lastClr="FFFFFF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52620" y="1184029"/>
            <a:ext cx="8438759" cy="52014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Arial" panose="020B0604020202020204" pitchFamily="34" charset="0"/>
              </a:rPr>
              <a:t>会议日程：</a:t>
            </a:r>
            <a:endParaRPr lang="en-US" altLang="zh-CN" sz="3200" dirty="0" smtClean="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  <a:cs typeface="Arial" panose="020B0604020202020204" pitchFamily="34" charset="0"/>
            </a:endParaRPr>
          </a:p>
          <a:p>
            <a:endParaRPr lang="en-US" altLang="zh-CN" dirty="0" smtClean="0">
              <a:latin typeface="楷体_GB2312" panose="02010609030101010101" pitchFamily="49" charset="-122"/>
            </a:endParaRP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"/>
            </a:pPr>
            <a:r>
              <a:rPr lang="zh-CN" altLang="zh-CN" dirty="0" smtClean="0">
                <a:latin typeface="楷体_GB2312" panose="02010609030101010101" pitchFamily="49" charset="-122"/>
              </a:rPr>
              <a:t>开幕会</a:t>
            </a:r>
            <a:endParaRPr lang="en-US" altLang="zh-CN" dirty="0" smtClean="0">
              <a:latin typeface="楷体_GB2312" panose="02010609030101010101" pitchFamily="49" charset="-122"/>
            </a:endParaRP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"/>
            </a:pPr>
            <a:r>
              <a:rPr lang="zh-CN" altLang="en-US" dirty="0">
                <a:latin typeface="楷体_GB2312" panose="02010609030101010101" pitchFamily="49" charset="-122"/>
              </a:rPr>
              <a:t>毛泽东作</a:t>
            </a:r>
            <a:r>
              <a:rPr lang="zh-CN" altLang="zh-CN" dirty="0">
                <a:latin typeface="楷体_GB2312" panose="02010609030101010101" pitchFamily="49" charset="-122"/>
              </a:rPr>
              <a:t>《</a:t>
            </a:r>
            <a:r>
              <a:rPr lang="zh-CN" altLang="zh-CN" dirty="0" smtClean="0">
                <a:latin typeface="楷体_GB2312" panose="02010609030101010101" pitchFamily="49" charset="-122"/>
              </a:rPr>
              <a:t>在中国共产党第七届中央委员会第二次全体会议上的报告》</a:t>
            </a:r>
            <a:endParaRPr lang="en-US" altLang="zh-CN" dirty="0" smtClean="0">
              <a:latin typeface="楷体_GB2312" panose="02010609030101010101" pitchFamily="49" charset="-122"/>
            </a:endParaRP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"/>
            </a:pPr>
            <a:r>
              <a:rPr lang="zh-CN" altLang="zh-CN" dirty="0">
                <a:latin typeface="楷体_GB2312" panose="02010609030101010101" pitchFamily="49" charset="-122"/>
              </a:rPr>
              <a:t>朱德、刘少奇、周恩来、任弼时等</a:t>
            </a:r>
            <a:r>
              <a:rPr lang="en-US" altLang="zh-CN" dirty="0">
                <a:latin typeface="楷体_GB2312" panose="02010609030101010101" pitchFamily="49" charset="-122"/>
              </a:rPr>
              <a:t>27</a:t>
            </a:r>
            <a:r>
              <a:rPr lang="zh-CN" altLang="zh-CN" dirty="0" smtClean="0">
                <a:latin typeface="楷体_GB2312" panose="02010609030101010101" pitchFamily="49" charset="-122"/>
              </a:rPr>
              <a:t>人在会上发言</a:t>
            </a:r>
            <a:endParaRPr lang="en-US" altLang="zh-CN" dirty="0" smtClean="0">
              <a:latin typeface="楷体_GB2312" panose="02010609030101010101" pitchFamily="49" charset="-122"/>
            </a:endParaRP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"/>
            </a:pPr>
            <a:r>
              <a:rPr lang="zh-CN" altLang="zh-CN" dirty="0" smtClean="0">
                <a:latin typeface="楷体_GB2312" panose="02010609030101010101" pitchFamily="49" charset="-122"/>
              </a:rPr>
              <a:t>通过《中国共产党第七届中央委员会第二次全体会议决议》</a:t>
            </a:r>
            <a:endParaRPr lang="en-US" altLang="zh-CN" dirty="0" smtClean="0">
              <a:latin typeface="楷体_GB2312" panose="02010609030101010101" pitchFamily="49" charset="-122"/>
            </a:endParaRP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"/>
            </a:pPr>
            <a:r>
              <a:rPr lang="zh-CN" altLang="zh-CN" dirty="0" smtClean="0">
                <a:latin typeface="楷体_GB2312" panose="02010609030101010101" pitchFamily="49" charset="-122"/>
              </a:rPr>
              <a:t>通过《关于军旗的决议》</a:t>
            </a:r>
            <a:endParaRPr lang="en-US" altLang="zh-CN" dirty="0" smtClean="0">
              <a:latin typeface="楷体_GB2312" panose="02010609030101010101" pitchFamily="49" charset="-122"/>
            </a:endParaRP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"/>
            </a:pPr>
            <a:r>
              <a:rPr lang="zh-CN" altLang="zh-CN" dirty="0" smtClean="0">
                <a:latin typeface="楷体_GB2312" panose="02010609030101010101" pitchFamily="49" charset="-122"/>
              </a:rPr>
              <a:t>毛泽东对</a:t>
            </a:r>
            <a:r>
              <a:rPr lang="zh-CN" altLang="zh-CN" dirty="0">
                <a:latin typeface="楷体_GB2312" panose="02010609030101010101" pitchFamily="49" charset="-122"/>
              </a:rPr>
              <a:t>全会</a:t>
            </a:r>
            <a:r>
              <a:rPr lang="zh-CN" altLang="zh-CN" dirty="0" smtClean="0">
                <a:latin typeface="楷体_GB2312" panose="02010609030101010101" pitchFamily="49" charset="-122"/>
              </a:rPr>
              <a:t>作结论报告</a:t>
            </a:r>
            <a:endParaRPr lang="en-US" altLang="zh-CN" dirty="0" smtClean="0">
              <a:latin typeface="楷体_GB2312" panose="0201060903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dirty="0" smtClean="0">
                <a:latin typeface="楷体_GB2312" panose="02010609030101010101" pitchFamily="49" charset="-122"/>
              </a:rPr>
              <a:t>    ——</a:t>
            </a:r>
            <a:r>
              <a:rPr lang="zh-CN" altLang="zh-CN" b="1" dirty="0" smtClean="0">
                <a:solidFill>
                  <a:srgbClr val="FF0000"/>
                </a:solidFill>
                <a:latin typeface="楷体_GB2312" panose="02010609030101010101" pitchFamily="49" charset="-122"/>
              </a:rPr>
              <a:t>总结</a:t>
            </a:r>
            <a:r>
              <a:rPr lang="zh-CN" altLang="en-US" b="1" dirty="0" smtClean="0">
                <a:solidFill>
                  <a:srgbClr val="FF0000"/>
                </a:solidFill>
                <a:latin typeface="楷体_GB2312" panose="02010609030101010101" pitchFamily="49" charset="-122"/>
              </a:rPr>
              <a:t>“</a:t>
            </a:r>
            <a:r>
              <a:rPr lang="zh-CN" altLang="zh-CN" b="1" dirty="0" smtClean="0">
                <a:solidFill>
                  <a:srgbClr val="FF0000"/>
                </a:solidFill>
                <a:latin typeface="楷体_GB2312" panose="02010609030101010101" pitchFamily="49" charset="-122"/>
              </a:rPr>
              <a:t>党委会</a:t>
            </a:r>
            <a:r>
              <a:rPr lang="zh-CN" altLang="zh-CN" b="1" dirty="0">
                <a:solidFill>
                  <a:srgbClr val="FF0000"/>
                </a:solidFill>
                <a:latin typeface="楷体_GB2312" panose="02010609030101010101" pitchFamily="49" charset="-122"/>
              </a:rPr>
              <a:t>的工作方法</a:t>
            </a:r>
            <a:r>
              <a:rPr lang="zh-CN" altLang="zh-CN" b="1" dirty="0" smtClean="0">
                <a:solidFill>
                  <a:srgbClr val="FF0000"/>
                </a:solidFill>
                <a:latin typeface="楷体_GB2312" panose="02010609030101010101" pitchFamily="49" charset="-122"/>
              </a:rPr>
              <a:t>”</a:t>
            </a:r>
            <a:r>
              <a:rPr lang="en-US" altLang="zh-CN" b="1" dirty="0" smtClean="0">
                <a:solidFill>
                  <a:srgbClr val="FF0000"/>
                </a:solidFill>
                <a:latin typeface="楷体_GB2312" panose="02010609030101010101" pitchFamily="49" charset="-122"/>
              </a:rPr>
              <a:t>12</a:t>
            </a:r>
            <a:r>
              <a:rPr lang="zh-CN" altLang="zh-CN" b="1" dirty="0">
                <a:solidFill>
                  <a:srgbClr val="FF0000"/>
                </a:solidFill>
                <a:latin typeface="楷体_GB2312" panose="02010609030101010101" pitchFamily="49" charset="-122"/>
              </a:rPr>
              <a:t>条</a:t>
            </a:r>
            <a:r>
              <a:rPr lang="zh-CN" altLang="zh-CN" b="1" dirty="0" smtClean="0">
                <a:solidFill>
                  <a:srgbClr val="FF0000"/>
                </a:solidFill>
                <a:latin typeface="楷体_GB2312" panose="02010609030101010101" pitchFamily="49" charset="-122"/>
              </a:rPr>
              <a:t>经验</a:t>
            </a:r>
            <a:endParaRPr lang="en-US" altLang="zh-CN" b="1" dirty="0" smtClean="0">
              <a:solidFill>
                <a:srgbClr val="FF0000"/>
              </a:solidFill>
              <a:latin typeface="楷体_GB2312" panose="0201060903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dirty="0" smtClean="0">
                <a:latin typeface="楷体_GB2312" panose="02010609030101010101" pitchFamily="49" charset="-122"/>
              </a:rPr>
              <a:t>    ——</a:t>
            </a:r>
            <a:r>
              <a:rPr lang="zh-CN" altLang="zh-CN" dirty="0" smtClean="0">
                <a:latin typeface="楷体_GB2312" panose="02010609030101010101" pitchFamily="49" charset="-122"/>
              </a:rPr>
              <a:t>号召</a:t>
            </a:r>
            <a:r>
              <a:rPr lang="zh-CN" altLang="zh-CN" dirty="0">
                <a:latin typeface="楷体_GB2312" panose="02010609030101010101" pitchFamily="49" charset="-122"/>
              </a:rPr>
              <a:t>各级</a:t>
            </a:r>
            <a:r>
              <a:rPr lang="zh-CN" altLang="zh-CN" dirty="0" smtClean="0">
                <a:latin typeface="楷体_GB2312" panose="02010609030101010101" pitchFamily="49" charset="-122"/>
              </a:rPr>
              <a:t>干部学好</a:t>
            </a:r>
            <a:r>
              <a:rPr lang="zh-CN" altLang="zh-CN" dirty="0">
                <a:latin typeface="楷体_GB2312" panose="02010609030101010101" pitchFamily="49" charset="-122"/>
              </a:rPr>
              <a:t>马列的</a:t>
            </a:r>
            <a:r>
              <a:rPr lang="en-US" altLang="zh-CN" dirty="0">
                <a:latin typeface="楷体_GB2312" panose="02010609030101010101" pitchFamily="49" charset="-122"/>
              </a:rPr>
              <a:t>12</a:t>
            </a:r>
            <a:r>
              <a:rPr lang="zh-CN" altLang="zh-CN" dirty="0">
                <a:latin typeface="楷体_GB2312" panose="02010609030101010101" pitchFamily="49" charset="-122"/>
              </a:rPr>
              <a:t>本</a:t>
            </a:r>
            <a:r>
              <a:rPr lang="zh-CN" altLang="zh-CN" dirty="0" smtClean="0">
                <a:latin typeface="楷体_GB2312" panose="02010609030101010101" pitchFamily="49" charset="-122"/>
              </a:rPr>
              <a:t>书</a:t>
            </a:r>
            <a:endParaRPr lang="en-US" altLang="zh-CN" dirty="0" smtClean="0">
              <a:latin typeface="楷体_GB2312" panose="02010609030101010101" pitchFamily="49" charset="-122"/>
            </a:endParaRP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Ú"/>
            </a:pPr>
            <a:r>
              <a:rPr lang="zh-CN" altLang="zh-CN" dirty="0" smtClean="0">
                <a:latin typeface="楷体_GB2312" panose="02010609030101010101" pitchFamily="49" charset="-122"/>
              </a:rPr>
              <a:t>提出防止</a:t>
            </a:r>
            <a:r>
              <a:rPr lang="zh-CN" altLang="zh-CN" dirty="0">
                <a:latin typeface="楷体_GB2312" panose="02010609030101010101" pitchFamily="49" charset="-122"/>
              </a:rPr>
              <a:t>资产阶级腐蚀的反对突出</a:t>
            </a:r>
            <a:r>
              <a:rPr lang="zh-CN" altLang="zh-CN" dirty="0" smtClean="0">
                <a:latin typeface="楷体_GB2312" panose="02010609030101010101" pitchFamily="49" charset="-122"/>
              </a:rPr>
              <a:t>个人六</a:t>
            </a:r>
            <a:r>
              <a:rPr lang="zh-CN" altLang="zh-CN" dirty="0">
                <a:latin typeface="楷体_GB2312" panose="02010609030101010101" pitchFamily="49" charset="-122"/>
              </a:rPr>
              <a:t>条措施</a:t>
            </a:r>
            <a:endParaRPr lang="zh-CN" altLang="en-US" dirty="0">
              <a:solidFill>
                <a:srgbClr val="FF0000"/>
              </a:solidFill>
              <a:latin typeface="楷体_GB2312" panose="02010609030101010101" pitchFamily="49" charset="-122"/>
              <a:cs typeface="Arial" panose="020B0604020202020204" pitchFamily="34" charset="0"/>
            </a:endParaRPr>
          </a:p>
        </p:txBody>
      </p:sp>
      <p:sp>
        <p:nvSpPr>
          <p:cNvPr id="25" name="Text Box 11"/>
          <p:cNvSpPr txBox="1">
            <a:spLocks noChangeArrowheads="1"/>
          </p:cNvSpPr>
          <p:nvPr/>
        </p:nvSpPr>
        <p:spPr bwMode="auto">
          <a:xfrm>
            <a:off x="3641780" y="221162"/>
            <a:ext cx="3279524" cy="57964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ts val="3750"/>
              </a:lnSpc>
              <a:defRPr/>
            </a:pPr>
            <a:r>
              <a:rPr lang="zh-CN" altLang="en-US" sz="40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西柏坡会议</a:t>
            </a:r>
            <a:endParaRPr lang="zh-CN" altLang="en-US" sz="40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71438" y="6572250"/>
            <a:ext cx="9001125" cy="214313"/>
          </a:xfrm>
          <a:prstGeom prst="rect">
            <a:avLst/>
          </a:prstGeom>
          <a:gradFill flip="none" rotWithShape="1">
            <a:gsLst>
              <a:gs pos="0">
                <a:srgbClr val="500000"/>
              </a:gs>
              <a:gs pos="100000">
                <a:srgbClr val="FF0000"/>
              </a:gs>
            </a:gsLst>
            <a:lin ang="16200000" scaled="1"/>
            <a:tileRect/>
          </a:gra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800" kern="0">
              <a:solidFill>
                <a:sysClr val="window" lastClr="FFFFFF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25" name="Text Box 11"/>
          <p:cNvSpPr txBox="1">
            <a:spLocks noChangeArrowheads="1"/>
          </p:cNvSpPr>
          <p:nvPr/>
        </p:nvSpPr>
        <p:spPr bwMode="auto">
          <a:xfrm>
            <a:off x="3641780" y="221162"/>
            <a:ext cx="3279524" cy="57964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ts val="3750"/>
              </a:lnSpc>
              <a:defRPr/>
            </a:pPr>
            <a:r>
              <a:rPr lang="zh-CN" altLang="en-US" sz="40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西柏坡会议</a:t>
            </a:r>
            <a:endParaRPr lang="zh-CN" altLang="en-US" sz="40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468"/>
          <a:stretch>
            <a:fillRect/>
          </a:stretch>
        </p:blipFill>
        <p:spPr>
          <a:xfrm>
            <a:off x="944596" y="1128715"/>
            <a:ext cx="3919019" cy="261387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4724" y="1169924"/>
            <a:ext cx="3708515" cy="5145337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45" b="10221"/>
          <a:stretch>
            <a:fillRect/>
          </a:stretch>
        </p:blipFill>
        <p:spPr>
          <a:xfrm>
            <a:off x="944596" y="3840141"/>
            <a:ext cx="3989342" cy="263456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71438" y="6572250"/>
            <a:ext cx="9001125" cy="214313"/>
          </a:xfrm>
          <a:prstGeom prst="rect">
            <a:avLst/>
          </a:prstGeom>
          <a:gradFill flip="none" rotWithShape="1">
            <a:gsLst>
              <a:gs pos="0">
                <a:srgbClr val="500000"/>
              </a:gs>
              <a:gs pos="100000">
                <a:srgbClr val="FF0000"/>
              </a:gs>
            </a:gsLst>
            <a:lin ang="16200000" scaled="1"/>
            <a:tileRect/>
          </a:gra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800" kern="0">
              <a:solidFill>
                <a:sysClr val="window" lastClr="FFFFFF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79900" y="1195289"/>
            <a:ext cx="944162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Arial" panose="020B0604020202020204" pitchFamily="34" charset="0"/>
              </a:rPr>
              <a:t>背景</a:t>
            </a:r>
            <a:r>
              <a:rPr lang="zh-CN" altLang="en-US" sz="2800" dirty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Arial" panose="020B0604020202020204" pitchFamily="34" charset="0"/>
              </a:rPr>
              <a:t>：革命胜利前夕、共产党即将从革命党转为执政党</a:t>
            </a:r>
            <a:endParaRPr lang="zh-CN" altLang="en-US" sz="2800" dirty="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  <a:cs typeface="Arial" panose="020B0604020202020204" pitchFamily="34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81500" y="1801257"/>
            <a:ext cx="8715375" cy="50539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750"/>
              </a:lnSpc>
              <a:defRPr/>
            </a:pPr>
            <a:r>
              <a:rPr lang="en-US" altLang="zh-CN" dirty="0">
                <a:latin typeface="华文新魏" panose="02010800040101010101" pitchFamily="2" charset="-122"/>
                <a:ea typeface="华文新魏" panose="02010800040101010101" pitchFamily="2" charset="-122"/>
              </a:rPr>
              <a:t>1949</a:t>
            </a:r>
            <a:r>
              <a:rPr lang="zh-CN" altLang="en-US" dirty="0">
                <a:latin typeface="华文新魏" panose="02010800040101010101" pitchFamily="2" charset="-122"/>
                <a:ea typeface="华文新魏" panose="02010800040101010101" pitchFamily="2" charset="-122"/>
              </a:rPr>
              <a:t>年</a:t>
            </a:r>
            <a:r>
              <a:rPr lang="en-US" altLang="zh-CN" dirty="0">
                <a:latin typeface="华文新魏" panose="02010800040101010101" pitchFamily="2" charset="-122"/>
                <a:ea typeface="华文新魏" panose="02010800040101010101" pitchFamily="2" charset="-122"/>
              </a:rPr>
              <a:t>3</a:t>
            </a:r>
            <a:r>
              <a:rPr lang="zh-CN" altLang="en-US" dirty="0">
                <a:latin typeface="华文新魏" panose="02010800040101010101" pitchFamily="2" charset="-122"/>
                <a:ea typeface="华文新魏" panose="02010800040101010101" pitchFamily="2" charset="-122"/>
              </a:rPr>
              <a:t>月：中共</a:t>
            </a:r>
            <a:r>
              <a:rPr lang="en-US" altLang="zh-CN" dirty="0">
                <a:latin typeface="华文新魏" panose="02010800040101010101" pitchFamily="2" charset="-122"/>
                <a:ea typeface="华文新魏" panose="02010800040101010101" pitchFamily="2" charset="-122"/>
              </a:rPr>
              <a:t>400</a:t>
            </a:r>
            <a:r>
              <a:rPr lang="zh-CN" altLang="zh-CN" dirty="0">
                <a:latin typeface="华文新魏" panose="02010800040101010101" pitchFamily="2" charset="-122"/>
                <a:ea typeface="华文新魏" panose="02010800040101010101" pitchFamily="2" charset="-122"/>
              </a:rPr>
              <a:t>万党员、</a:t>
            </a:r>
            <a:r>
              <a:rPr lang="en-US" altLang="zh-CN" dirty="0">
                <a:latin typeface="华文新魏" panose="02010800040101010101" pitchFamily="2" charset="-122"/>
                <a:ea typeface="华文新魏" panose="02010800040101010101" pitchFamily="2" charset="-122"/>
              </a:rPr>
              <a:t>350</a:t>
            </a:r>
            <a:r>
              <a:rPr lang="zh-CN" altLang="zh-CN" dirty="0">
                <a:latin typeface="华文新魏" panose="02010800040101010101" pitchFamily="2" charset="-122"/>
                <a:ea typeface="华文新魏" panose="02010800040101010101" pitchFamily="2" charset="-122"/>
              </a:rPr>
              <a:t>万军队</a:t>
            </a:r>
            <a:r>
              <a:rPr lang="zh-CN" altLang="en-US" dirty="0">
                <a:latin typeface="华文新魏" panose="02010800040101010101" pitchFamily="2" charset="-122"/>
                <a:ea typeface="华文新魏" panose="02010800040101010101" pitchFamily="2" charset="-122"/>
              </a:rPr>
              <a:t>。这已经是一个非常巨大的组织。</a:t>
            </a:r>
            <a:endParaRPr lang="en-US" altLang="zh-CN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endParaRPr lang="en-US" altLang="zh-CN" dirty="0">
              <a:solidFill>
                <a:srgbClr val="333333"/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r>
              <a:rPr lang="en-US" altLang="zh-CN" dirty="0" smtClean="0"/>
              <a:t>    </a:t>
            </a:r>
            <a:r>
              <a:rPr lang="zh-CN" altLang="zh-CN" dirty="0" smtClean="0"/>
              <a:t>之所以要规定党委会的工作方法，首先源于</a:t>
            </a:r>
            <a:r>
              <a:rPr lang="zh-CN" altLang="zh-CN" b="1" dirty="0" smtClean="0">
                <a:solidFill>
                  <a:srgbClr val="FF0000"/>
                </a:solidFill>
              </a:rPr>
              <a:t>党委会的特殊地位</a:t>
            </a:r>
            <a:r>
              <a:rPr lang="zh-CN" altLang="zh-CN" dirty="0" smtClean="0"/>
              <a:t>。</a:t>
            </a:r>
            <a:r>
              <a:rPr lang="zh-CN" altLang="en-US" dirty="0" smtClean="0"/>
              <a:t>文中可以看出，这</a:t>
            </a:r>
            <a:r>
              <a:rPr lang="zh-CN" altLang="zh-CN" dirty="0" smtClean="0"/>
              <a:t>是对</a:t>
            </a:r>
            <a:r>
              <a:rPr lang="zh-CN" altLang="en-US" dirty="0" smtClean="0"/>
              <a:t>中央政治局、</a:t>
            </a:r>
            <a:r>
              <a:rPr lang="zh-CN" altLang="zh-CN" dirty="0" smtClean="0"/>
              <a:t>各中央局</a:t>
            </a:r>
            <a:r>
              <a:rPr lang="zh-CN" altLang="en-US" dirty="0" smtClean="0"/>
              <a:t>、区党委、</a:t>
            </a:r>
            <a:r>
              <a:rPr lang="zh-CN" altLang="zh-CN" dirty="0" smtClean="0"/>
              <a:t>各前委</a:t>
            </a:r>
            <a:r>
              <a:rPr lang="zh-CN" altLang="en-US" dirty="0" smtClean="0"/>
              <a:t>等</a:t>
            </a:r>
            <a:r>
              <a:rPr lang="zh-CN" altLang="zh-CN" dirty="0" smtClean="0"/>
              <a:t>领导班子</a:t>
            </a:r>
            <a:r>
              <a:rPr lang="zh-CN" altLang="zh-CN" dirty="0"/>
              <a:t>的要求</a:t>
            </a:r>
            <a:r>
              <a:rPr lang="zh-CN" altLang="zh-CN" dirty="0" smtClean="0"/>
              <a:t>，这</a:t>
            </a:r>
            <a:r>
              <a:rPr lang="zh-CN" altLang="zh-CN" dirty="0"/>
              <a:t>“一班人”要“带领千百万人去作战，去建设”</a:t>
            </a:r>
            <a:r>
              <a:rPr lang="zh-CN" altLang="zh-CN" dirty="0" smtClean="0"/>
              <a:t>。</a:t>
            </a:r>
            <a:endParaRPr lang="en-US" altLang="zh-CN" dirty="0" smtClean="0">
              <a:solidFill>
                <a:srgbClr val="333333"/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endParaRPr lang="en-US" altLang="zh-CN" dirty="0" smtClean="0">
              <a:solidFill>
                <a:srgbClr val="333333"/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>
              <a:lnSpc>
                <a:spcPts val="3750"/>
              </a:lnSpc>
              <a:defRPr/>
            </a:pPr>
            <a:r>
              <a:rPr lang="zh-CN" altLang="zh-CN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提升</a:t>
            </a:r>
            <a:r>
              <a:rPr lang="zh-CN" altLang="zh-CN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党的领导水平和执政</a:t>
            </a:r>
            <a:r>
              <a:rPr lang="zh-CN" altLang="zh-CN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能力</a:t>
            </a:r>
            <a:r>
              <a:rPr lang="zh-CN" altLang="en-US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，在“进京赶考”中“考出好成绩”。</a:t>
            </a:r>
            <a:endParaRPr lang="en-US" altLang="zh-CN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en-US" altLang="zh-CN" dirty="0">
              <a:solidFill>
                <a:srgbClr val="333333"/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r>
              <a:rPr lang="en-US" altLang="zh-CN" dirty="0">
                <a:latin typeface="华文新魏" panose="02010800040101010101" pitchFamily="2" charset="-122"/>
                <a:ea typeface="华文新魏" panose="02010800040101010101" pitchFamily="2" charset="-122"/>
              </a:rPr>
              <a:t>2015</a:t>
            </a:r>
            <a:r>
              <a:rPr lang="zh-CN" altLang="en-US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年</a:t>
            </a:r>
            <a:r>
              <a:rPr lang="en-US" altLang="zh-CN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6</a:t>
            </a:r>
            <a:r>
              <a:rPr lang="zh-CN" altLang="en-US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月</a:t>
            </a:r>
            <a:r>
              <a:rPr lang="zh-CN" altLang="en-US" dirty="0">
                <a:latin typeface="华文新魏" panose="02010800040101010101" pitchFamily="2" charset="-122"/>
                <a:ea typeface="华文新魏" panose="02010800040101010101" pitchFamily="2" charset="-122"/>
              </a:rPr>
              <a:t>：全国</a:t>
            </a:r>
            <a:r>
              <a:rPr lang="zh-CN" altLang="en-US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有</a:t>
            </a:r>
            <a:r>
              <a:rPr lang="en-US" altLang="zh-CN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436</a:t>
            </a:r>
            <a:r>
              <a:rPr lang="zh-CN" altLang="en-US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万个基层党组织、</a:t>
            </a:r>
            <a:r>
              <a:rPr lang="en-US" altLang="zh-CN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8779.3</a:t>
            </a:r>
            <a:r>
              <a:rPr lang="zh-CN" altLang="en-US" dirty="0">
                <a:latin typeface="华文新魏" panose="02010800040101010101" pitchFamily="2" charset="-122"/>
                <a:ea typeface="华文新魏" panose="02010800040101010101" pitchFamily="2" charset="-122"/>
              </a:rPr>
              <a:t>万</a:t>
            </a:r>
            <a:r>
              <a:rPr lang="zh-CN" altLang="en-US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名</a:t>
            </a:r>
            <a:r>
              <a:rPr lang="zh-CN" altLang="en-US" dirty="0">
                <a:latin typeface="华文新魏" panose="02010800040101010101" pitchFamily="2" charset="-122"/>
                <a:ea typeface="华文新魏" panose="02010800040101010101" pitchFamily="2" charset="-122"/>
              </a:rPr>
              <a:t>党员</a:t>
            </a:r>
            <a:endParaRPr lang="en-US" altLang="zh-CN" dirty="0"/>
          </a:p>
          <a:p>
            <a:pPr>
              <a:lnSpc>
                <a:spcPct val="150000"/>
              </a:lnSpc>
              <a:spcBef>
                <a:spcPts val="1200"/>
              </a:spcBef>
              <a:defRPr/>
            </a:pPr>
            <a:r>
              <a:rPr lang="zh-CN" altLang="en-US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近日，习近平</a:t>
            </a:r>
            <a:r>
              <a:rPr lang="zh-CN" altLang="en-US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总书记做出学习的重要批示，同样是</a:t>
            </a:r>
            <a:r>
              <a:rPr lang="zh-CN" altLang="en-US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强调各级党委领导班子的</a:t>
            </a:r>
            <a:r>
              <a:rPr lang="zh-CN" altLang="en-US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重要性。领导核心作用发挥得好不好</a:t>
            </a:r>
            <a:r>
              <a:rPr lang="zh-CN" altLang="en-US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，事</a:t>
            </a:r>
            <a:r>
              <a:rPr lang="zh-CN" altLang="en-US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关国家和民族的前途</a:t>
            </a:r>
            <a:r>
              <a:rPr lang="zh-CN" altLang="en-US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命运，</a:t>
            </a:r>
            <a:r>
              <a:rPr lang="zh-CN" altLang="en-US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事关奋斗目标和历史使命的</a:t>
            </a:r>
            <a:r>
              <a:rPr lang="zh-CN" altLang="en-US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实现。</a:t>
            </a:r>
            <a:endParaRPr lang="en-US" altLang="zh-CN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r="-60000" b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0"/>
          <p:cNvGrpSpPr/>
          <p:nvPr/>
        </p:nvGrpSpPr>
        <p:grpSpPr bwMode="auto">
          <a:xfrm>
            <a:off x="1067135" y="3462243"/>
            <a:ext cx="7462509" cy="1116012"/>
            <a:chOff x="19566" y="0"/>
            <a:chExt cx="7014045" cy="1116000"/>
          </a:xfrm>
        </p:grpSpPr>
        <p:sp>
          <p:nvSpPr>
            <p:cNvPr id="17" name="圆角矩形 36"/>
            <p:cNvSpPr>
              <a:spLocks noChangeArrowheads="1"/>
            </p:cNvSpPr>
            <p:nvPr/>
          </p:nvSpPr>
          <p:spPr bwMode="auto">
            <a:xfrm>
              <a:off x="19566" y="0"/>
              <a:ext cx="7014045" cy="1116000"/>
            </a:xfrm>
            <a:prstGeom prst="roundRect">
              <a:avLst>
                <a:gd name="adj" fmla="val 2745"/>
              </a:avLst>
            </a:prstGeom>
            <a:gradFill rotWithShape="1">
              <a:gsLst>
                <a:gs pos="0">
                  <a:srgbClr val="00DFF6"/>
                </a:gs>
                <a:gs pos="100000">
                  <a:srgbClr val="002774"/>
                </a:gs>
              </a:gsLst>
              <a:lin ang="2700000" scaled="1"/>
            </a:gradFill>
            <a:ln w="31750" cmpd="sng">
              <a:solidFill>
                <a:srgbClr val="FFFFFF"/>
              </a:solidFill>
              <a:round/>
            </a:ln>
          </p:spPr>
          <p:txBody>
            <a:bodyPr anchor="ctr"/>
            <a:lstStyle/>
            <a:p>
              <a:pPr marL="0" lvl="2" algn="ctr" eaLnBrk="0" fontAlgn="ctr" hangingPunct="0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buFont typeface="Arial" panose="020B0604020202020204" pitchFamily="34" charset="0"/>
                <a:buChar char="u"/>
                <a:defRPr/>
              </a:pPr>
              <a:endParaRPr lang="zh-CN" altLang="zh-CN" sz="2800" b="1" kern="0">
                <a:ln w="19050">
                  <a:solidFill>
                    <a:srgbClr val="000000">
                      <a:tint val="1000"/>
                    </a:srgbClr>
                  </a:solidFill>
                  <a:prstDash val="solid"/>
                </a:ln>
                <a:solidFill>
                  <a:srgbClr val="FFFFFF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" name="Text Box 29"/>
            <p:cNvSpPr txBox="1">
              <a:spLocks noChangeArrowheads="1"/>
            </p:cNvSpPr>
            <p:nvPr/>
          </p:nvSpPr>
          <p:spPr bwMode="auto">
            <a:xfrm>
              <a:off x="176208" y="360208"/>
              <a:ext cx="6857402" cy="5130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800" b="1" kern="0" dirty="0" smtClean="0">
                  <a:ln w="19050">
                    <a:solidFill>
                      <a:srgbClr val="000000">
                        <a:tint val="1000"/>
                      </a:srgbClr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50000" dist="50800" dir="7500000" algn="tl">
                      <a:srgbClr val="000000">
                        <a:shade val="5000"/>
                        <a:alpha val="35000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二、</a:t>
              </a:r>
              <a:r>
                <a:rPr lang="en-US" altLang="zh-CN" sz="2800" b="1" kern="0" dirty="0">
                  <a:ln w="19050">
                    <a:solidFill>
                      <a:srgbClr val="000000">
                        <a:tint val="1000"/>
                      </a:srgbClr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50000" dist="50800" dir="7500000" algn="tl">
                      <a:srgbClr val="000000">
                        <a:shade val="5000"/>
                        <a:alpha val="35000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《</a:t>
              </a:r>
              <a:r>
                <a:rPr lang="zh-CN" altLang="en-US" sz="2800" b="1" kern="0" dirty="0">
                  <a:ln w="19050">
                    <a:solidFill>
                      <a:srgbClr val="000000">
                        <a:tint val="1000"/>
                      </a:srgbClr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50000" dist="50800" dir="7500000" algn="tl">
                      <a:srgbClr val="000000">
                        <a:shade val="5000"/>
                        <a:alpha val="35000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党委会的工作方法</a:t>
              </a:r>
              <a:r>
                <a:rPr lang="en-US" altLang="zh-CN" sz="2800" b="1" kern="0" dirty="0" smtClean="0">
                  <a:ln w="19050">
                    <a:solidFill>
                      <a:srgbClr val="000000">
                        <a:tint val="1000"/>
                      </a:srgbClr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50000" dist="50800" dir="7500000" algn="tl">
                      <a:srgbClr val="000000">
                        <a:shade val="5000"/>
                        <a:alpha val="35000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》</a:t>
              </a:r>
              <a:r>
                <a:rPr lang="zh-CN" altLang="en-US" sz="2800" b="1" kern="0" dirty="0" smtClean="0">
                  <a:ln w="19050">
                    <a:solidFill>
                      <a:srgbClr val="000000">
                        <a:tint val="1000"/>
                      </a:srgbClr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50000" dist="50800" dir="7500000" algn="tl">
                      <a:srgbClr val="000000">
                        <a:shade val="5000"/>
                        <a:alpha val="35000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主要内容</a:t>
              </a:r>
              <a:endParaRPr lang="en-US" altLang="zh-CN" sz="2800" b="1" kern="0" dirty="0">
                <a:ln w="19050">
                  <a:solidFill>
                    <a:srgbClr val="000000">
                      <a:tint val="1000"/>
                    </a:srgbClr>
                  </a:solidFill>
                  <a:prstDash val="solid"/>
                </a:ln>
                <a:solidFill>
                  <a:srgbClr val="FFFFFF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9" name="Group 13"/>
          <p:cNvGrpSpPr/>
          <p:nvPr/>
        </p:nvGrpSpPr>
        <p:grpSpPr bwMode="auto">
          <a:xfrm>
            <a:off x="1067135" y="4856674"/>
            <a:ext cx="7462509" cy="1116013"/>
            <a:chOff x="19566" y="0"/>
            <a:chExt cx="7014045" cy="1116000"/>
          </a:xfrm>
        </p:grpSpPr>
        <p:sp>
          <p:nvSpPr>
            <p:cNvPr id="20" name="圆角矩形 38"/>
            <p:cNvSpPr>
              <a:spLocks noChangeArrowheads="1"/>
            </p:cNvSpPr>
            <p:nvPr/>
          </p:nvSpPr>
          <p:spPr bwMode="auto">
            <a:xfrm>
              <a:off x="19566" y="0"/>
              <a:ext cx="7014045" cy="1116000"/>
            </a:xfrm>
            <a:prstGeom prst="roundRect">
              <a:avLst>
                <a:gd name="adj" fmla="val 2745"/>
              </a:avLst>
            </a:prstGeom>
            <a:gradFill rotWithShape="1">
              <a:gsLst>
                <a:gs pos="0">
                  <a:srgbClr val="6EFF01"/>
                </a:gs>
                <a:gs pos="100000">
                  <a:srgbClr val="0F5000"/>
                </a:gs>
              </a:gsLst>
              <a:lin ang="2700000" scaled="1"/>
            </a:gradFill>
            <a:ln w="31750" cmpd="sng">
              <a:solidFill>
                <a:srgbClr val="FFFFFF"/>
              </a:solidFill>
              <a:round/>
            </a:ln>
          </p:spPr>
          <p:txBody>
            <a:bodyPr anchor="ctr"/>
            <a:lstStyle/>
            <a:p>
              <a:pPr marL="0" lvl="2" algn="ctr" eaLnBrk="0" fontAlgn="ctr" hangingPunct="0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buFont typeface="Arial" panose="020B0604020202020204" pitchFamily="34" charset="0"/>
                <a:buChar char="u"/>
                <a:defRPr/>
              </a:pPr>
              <a:endParaRPr lang="zh-CN" altLang="zh-CN" sz="2800" b="1" kern="0">
                <a:ln w="19050">
                  <a:solidFill>
                    <a:srgbClr val="000000">
                      <a:tint val="1000"/>
                    </a:srgbClr>
                  </a:solidFill>
                  <a:prstDash val="solid"/>
                </a:ln>
                <a:solidFill>
                  <a:srgbClr val="FFFFFF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" name="Text Box 29"/>
            <p:cNvSpPr txBox="1">
              <a:spLocks noChangeArrowheads="1"/>
            </p:cNvSpPr>
            <p:nvPr/>
          </p:nvSpPr>
          <p:spPr bwMode="auto">
            <a:xfrm>
              <a:off x="176209" y="297144"/>
              <a:ext cx="6857401" cy="5217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800" b="1" kern="0" dirty="0" smtClean="0">
                  <a:ln w="19050">
                    <a:solidFill>
                      <a:srgbClr val="000000">
                        <a:tint val="1000"/>
                      </a:srgbClr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50000" dist="50800" dir="7500000" algn="tl">
                      <a:srgbClr val="000000">
                        <a:shade val="5000"/>
                        <a:alpha val="35000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三、</a:t>
              </a:r>
              <a:r>
                <a:rPr lang="en-US" altLang="zh-CN" sz="2800" b="1" kern="0" dirty="0">
                  <a:ln w="19050">
                    <a:solidFill>
                      <a:srgbClr val="000000">
                        <a:tint val="1000"/>
                      </a:srgbClr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50000" dist="50800" dir="7500000" algn="tl">
                      <a:srgbClr val="000000">
                        <a:shade val="5000"/>
                        <a:alpha val="35000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《</a:t>
              </a:r>
              <a:r>
                <a:rPr lang="zh-CN" altLang="en-US" sz="2800" b="1" kern="0" dirty="0">
                  <a:ln w="19050">
                    <a:solidFill>
                      <a:srgbClr val="000000">
                        <a:tint val="1000"/>
                      </a:srgbClr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50000" dist="50800" dir="7500000" algn="tl">
                      <a:srgbClr val="000000">
                        <a:shade val="5000"/>
                        <a:alpha val="35000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党委会的工作方法</a:t>
              </a:r>
              <a:r>
                <a:rPr lang="en-US" altLang="zh-CN" sz="2800" b="1" kern="0" dirty="0" smtClean="0">
                  <a:ln w="19050">
                    <a:solidFill>
                      <a:srgbClr val="000000">
                        <a:tint val="1000"/>
                      </a:srgbClr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50000" dist="50800" dir="7500000" algn="tl">
                      <a:srgbClr val="000000">
                        <a:shade val="5000"/>
                        <a:alpha val="35000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》</a:t>
              </a:r>
              <a:r>
                <a:rPr lang="zh-CN" altLang="en-US" sz="2800" b="1" kern="0" dirty="0" smtClean="0">
                  <a:ln w="19050">
                    <a:solidFill>
                      <a:srgbClr val="000000">
                        <a:tint val="1000"/>
                      </a:srgbClr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50000" dist="50800" dir="7500000" algn="tl">
                      <a:srgbClr val="000000">
                        <a:shade val="5000"/>
                        <a:alpha val="35000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学习体会</a:t>
              </a:r>
              <a:endParaRPr lang="en-US" altLang="zh-CN" sz="2800" b="1" kern="0" dirty="0">
                <a:ln w="19050">
                  <a:solidFill>
                    <a:srgbClr val="000000">
                      <a:tint val="1000"/>
                    </a:srgbClr>
                  </a:solidFill>
                  <a:prstDash val="solid"/>
                </a:ln>
                <a:solidFill>
                  <a:srgbClr val="FFFFFF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3" name="Group 7"/>
          <p:cNvGrpSpPr/>
          <p:nvPr/>
        </p:nvGrpSpPr>
        <p:grpSpPr bwMode="auto">
          <a:xfrm>
            <a:off x="1067135" y="2048761"/>
            <a:ext cx="7462509" cy="1114425"/>
            <a:chOff x="19566" y="0"/>
            <a:chExt cx="7014045" cy="1116000"/>
          </a:xfrm>
        </p:grpSpPr>
        <p:sp>
          <p:nvSpPr>
            <p:cNvPr id="24" name="圆角矩形 34"/>
            <p:cNvSpPr>
              <a:spLocks noChangeArrowheads="1"/>
            </p:cNvSpPr>
            <p:nvPr/>
          </p:nvSpPr>
          <p:spPr bwMode="auto">
            <a:xfrm>
              <a:off x="19566" y="0"/>
              <a:ext cx="7014045" cy="1116000"/>
            </a:xfrm>
            <a:prstGeom prst="roundRect">
              <a:avLst>
                <a:gd name="adj" fmla="val 2745"/>
              </a:avLst>
            </a:prstGeom>
            <a:gradFill rotWithShape="1">
              <a:gsLst>
                <a:gs pos="0">
                  <a:srgbClr val="FFCF01"/>
                </a:gs>
                <a:gs pos="100000">
                  <a:srgbClr val="E22000"/>
                </a:gs>
              </a:gsLst>
              <a:lin ang="2700000" scaled="1"/>
            </a:gradFill>
            <a:ln w="31750" cmpd="sng">
              <a:solidFill>
                <a:srgbClr val="FFFFFF"/>
              </a:solidFill>
              <a:round/>
            </a:ln>
          </p:spPr>
          <p:txBody>
            <a:bodyPr anchor="ctr"/>
            <a:lstStyle/>
            <a:p>
              <a:pPr marL="0" lvl="2" algn="ctr" eaLnBrk="0" fontAlgn="ctr" hangingPunct="0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defRPr/>
              </a:pPr>
              <a:endParaRPr lang="zh-CN" altLang="zh-CN" sz="2800" b="1" kern="0">
                <a:ln w="19050">
                  <a:solidFill>
                    <a:srgbClr val="000000">
                      <a:tint val="1000"/>
                    </a:srgbClr>
                  </a:solidFill>
                  <a:prstDash val="solid"/>
                </a:ln>
                <a:solidFill>
                  <a:srgbClr val="FFFFFF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" name="Text Box 29"/>
            <p:cNvSpPr txBox="1">
              <a:spLocks noChangeArrowheads="1"/>
            </p:cNvSpPr>
            <p:nvPr/>
          </p:nvSpPr>
          <p:spPr bwMode="auto">
            <a:xfrm>
              <a:off x="176209" y="312978"/>
              <a:ext cx="6857402" cy="5403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800" b="1" kern="0" dirty="0" smtClean="0">
                  <a:ln w="19050">
                    <a:solidFill>
                      <a:srgbClr val="000000">
                        <a:tint val="1000"/>
                      </a:srgbClr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50000" dist="50800" dir="7500000" algn="tl">
                      <a:srgbClr val="000000">
                        <a:shade val="5000"/>
                        <a:alpha val="35000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一、</a:t>
              </a:r>
              <a:r>
                <a:rPr lang="en-US" altLang="zh-CN" sz="2800" b="1" kern="0" dirty="0">
                  <a:ln w="19050">
                    <a:solidFill>
                      <a:srgbClr val="000000">
                        <a:tint val="1000"/>
                      </a:srgbClr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50000" dist="50800" dir="7500000" algn="tl">
                      <a:srgbClr val="000000">
                        <a:shade val="5000"/>
                        <a:alpha val="35000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《</a:t>
              </a:r>
              <a:r>
                <a:rPr lang="zh-CN" altLang="en-US" sz="2800" b="1" kern="0" dirty="0">
                  <a:ln w="19050">
                    <a:solidFill>
                      <a:srgbClr val="000000">
                        <a:tint val="1000"/>
                      </a:srgbClr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50000" dist="50800" dir="7500000" algn="tl">
                      <a:srgbClr val="000000">
                        <a:shade val="5000"/>
                        <a:alpha val="35000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党委会的工作方法</a:t>
              </a:r>
              <a:r>
                <a:rPr lang="en-US" altLang="zh-CN" sz="2800" b="1" kern="0" dirty="0" smtClean="0">
                  <a:ln w="19050">
                    <a:solidFill>
                      <a:srgbClr val="000000">
                        <a:tint val="1000"/>
                      </a:srgbClr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50000" dist="50800" dir="7500000" algn="tl">
                      <a:srgbClr val="000000">
                        <a:shade val="5000"/>
                        <a:alpha val="35000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》</a:t>
              </a:r>
              <a:r>
                <a:rPr lang="zh-CN" altLang="en-US" sz="2800" b="1" kern="0" dirty="0" smtClean="0">
                  <a:ln w="19050">
                    <a:solidFill>
                      <a:srgbClr val="000000">
                        <a:tint val="1000"/>
                      </a:srgbClr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50000" dist="50800" dir="7500000" algn="tl">
                      <a:srgbClr val="000000">
                        <a:shade val="5000"/>
                        <a:alpha val="35000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历史背景</a:t>
              </a:r>
              <a:endParaRPr lang="en-US" altLang="zh-CN" sz="2800" b="1" kern="0" dirty="0">
                <a:ln w="19050">
                  <a:solidFill>
                    <a:srgbClr val="000000">
                      <a:tint val="1000"/>
                    </a:srgbClr>
                  </a:solidFill>
                  <a:prstDash val="solid"/>
                </a:ln>
                <a:solidFill>
                  <a:srgbClr val="FFFFFF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1675732" y="288453"/>
            <a:ext cx="7189076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zh-CN" altLang="en-US" sz="3600" b="1" dirty="0" smtClean="0">
                <a:ln w="50800"/>
                <a:solidFill>
                  <a:srgbClr val="FFC000"/>
                </a:solidFill>
                <a:latin typeface="方正粗宋简体" pitchFamily="65" charset="-122"/>
                <a:ea typeface="方正粗宋简体" pitchFamily="65" charset="-122"/>
              </a:rPr>
              <a:t>目录</a:t>
            </a:r>
            <a:endParaRPr lang="zh-CN" altLang="en-US" sz="3600" b="1" dirty="0">
              <a:ln w="50800"/>
              <a:solidFill>
                <a:srgbClr val="FFC000"/>
              </a:solidFill>
              <a:latin typeface="方正粗宋简体" pitchFamily="65" charset="-122"/>
              <a:ea typeface="方正粗宋简体" pitchFamily="65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commondata" val="eyJoZGlkIjoiODJkMThkY2JhMWU2NGEzYmRjNWZlMjUwMmZmNjA1OTEifQ=="/>
</p:tagLst>
</file>

<file path=ppt/theme/theme1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 主题​​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4775</Words>
  <Application>WPS 演示</Application>
  <PresentationFormat>全屏显示(4:3)</PresentationFormat>
  <Paragraphs>439</Paragraphs>
  <Slides>29</Slides>
  <Notes>22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29</vt:i4>
      </vt:variant>
    </vt:vector>
  </HeadingPairs>
  <TitlesOfParts>
    <vt:vector size="48" baseType="lpstr">
      <vt:lpstr>Arial</vt:lpstr>
      <vt:lpstr>宋体</vt:lpstr>
      <vt:lpstr>Wingdings</vt:lpstr>
      <vt:lpstr>楷体_GB2312</vt:lpstr>
      <vt:lpstr>Calibri</vt:lpstr>
      <vt:lpstr>Calibri</vt:lpstr>
      <vt:lpstr>方正粗宋简体</vt:lpstr>
      <vt:lpstr>微软雅黑</vt:lpstr>
      <vt:lpstr>华文新魏</vt:lpstr>
      <vt:lpstr>黑体</vt:lpstr>
      <vt:lpstr>Arial Unicode MS</vt:lpstr>
      <vt:lpstr>幼圆</vt:lpstr>
      <vt:lpstr>楷体</vt:lpstr>
      <vt:lpstr>Times New Roman</vt:lpstr>
      <vt:lpstr>华文中宋</vt:lpstr>
      <vt:lpstr>Office 主题​​</vt:lpstr>
      <vt:lpstr>1_默认设计模板</vt:lpstr>
      <vt:lpstr>Office 主题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CAMA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保持党的纯洁性</dc:title>
  <dc:creator>YJ</dc:creator>
  <cp:keywords>密级</cp:keywords>
  <dc:description>内部参考使用</dc:description>
  <cp:category>培训</cp:category>
  <cp:lastModifiedBy>张昊</cp:lastModifiedBy>
  <cp:revision>74</cp:revision>
  <dcterms:created xsi:type="dcterms:W3CDTF">2007-12-23T06:51:00Z</dcterms:created>
  <dcterms:modified xsi:type="dcterms:W3CDTF">2024-03-29T06:46:49Z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2052-12.1.0.16364</vt:lpwstr>
  </property>
  <property fmtid="{D5CDD505-2E9C-101B-9397-08002B2CF9AE}" pid="3" name="ICV">
    <vt:lpwstr>CB7062F6EA9D454F9A9E3BA049B5CCE2_12</vt:lpwstr>
  </property>
</Properties>
</file>